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9" r:id="rId3"/>
    <p:sldId id="260" r:id="rId4"/>
    <p:sldId id="258" r:id="rId5"/>
    <p:sldId id="261" r:id="rId6"/>
    <p:sldId id="262" r:id="rId7"/>
    <p:sldId id="257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924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839F-0F44-4DC6-95C7-DC582560F398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1DB3-89EE-46A9-82F5-FEBB5EEFEBB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839F-0F44-4DC6-95C7-DC582560F398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1DB3-89EE-46A9-82F5-FEBB5EEFEBB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839F-0F44-4DC6-95C7-DC582560F398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1DB3-89EE-46A9-82F5-FEBB5EEFEBB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839F-0F44-4DC6-95C7-DC582560F398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1DB3-89EE-46A9-82F5-FEBB5EEFEBB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839F-0F44-4DC6-95C7-DC582560F398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1DB3-89EE-46A9-82F5-FEBB5EEFEBB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839F-0F44-4DC6-95C7-DC582560F398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1DB3-89EE-46A9-82F5-FEBB5EEFEBB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839F-0F44-4DC6-95C7-DC582560F398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1DB3-89EE-46A9-82F5-FEBB5EEFEBB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839F-0F44-4DC6-95C7-DC582560F398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1DB3-89EE-46A9-82F5-FEBB5EEFEBB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839F-0F44-4DC6-95C7-DC582560F398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1DB3-89EE-46A9-82F5-FEBB5EEFEBB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839F-0F44-4DC6-95C7-DC582560F398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1DB3-89EE-46A9-82F5-FEBB5EEFEBB2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9839F-0F44-4DC6-95C7-DC582560F398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B1DB3-89EE-46A9-82F5-FEBB5EEFEBB2}" type="slidenum">
              <a:rPr lang="de-AT" smtClean="0"/>
              <a:t>‹Nr.›</a:t>
            </a:fld>
            <a:endParaRPr lang="de-AT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D989839F-0F44-4DC6-95C7-DC582560F398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CF1B1DB3-89EE-46A9-82F5-FEBB5EEFEBB2}" type="slidenum">
              <a:rPr lang="de-AT" smtClean="0"/>
              <a:t>‹Nr.›</a:t>
            </a:fld>
            <a:endParaRPr lang="de-AT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2.jpeg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png"/><Relationship Id="rId5" Type="http://schemas.openxmlformats.org/officeDocument/2006/relationships/image" Target="../media/image2.jpeg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11" Type="http://schemas.openxmlformats.org/officeDocument/2006/relationships/image" Target="../media/image2.jpeg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.jpeg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Wurzelgleichung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/>
              <a:t>Oya </a:t>
            </a:r>
            <a:r>
              <a:rPr lang="de-AT" dirty="0" err="1" smtClean="0"/>
              <a:t>Cagli</a:t>
            </a:r>
            <a:r>
              <a:rPr lang="de-AT" dirty="0"/>
              <a:t> </a:t>
            </a:r>
            <a:r>
              <a:rPr lang="de-AT" dirty="0" smtClean="0"/>
              <a:t>2AKA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5403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935580"/>
              </p:ext>
            </p:extLst>
          </p:nvPr>
        </p:nvGraphicFramePr>
        <p:xfrm>
          <a:off x="1279525" y="1330325"/>
          <a:ext cx="3173413" cy="313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Formel" r:id="rId3" imgW="1015920" imgH="1002960" progId="Equation.3">
                  <p:embed/>
                </p:oleObj>
              </mc:Choice>
              <mc:Fallback>
                <p:oleObj name="Formel" r:id="rId3" imgW="1015920" imgH="1002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79525" y="1330325"/>
                        <a:ext cx="3173413" cy="313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0" name="Picture 2" descr="C:\Users\Oya Cagli\Downloads\pi-ahmed 2 rot ibc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5013176"/>
            <a:ext cx="2232247" cy="1671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Wolkenförmige Legende 2"/>
          <p:cNvSpPr/>
          <p:nvPr/>
        </p:nvSpPr>
        <p:spPr>
          <a:xfrm>
            <a:off x="4716016" y="116632"/>
            <a:ext cx="4452319" cy="4320480"/>
          </a:xfrm>
          <a:prstGeom prst="cloud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/>
          <p:cNvSpPr txBox="1"/>
          <p:nvPr/>
        </p:nvSpPr>
        <p:spPr>
          <a:xfrm>
            <a:off x="5688123" y="764704"/>
            <a:ext cx="27723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Damit wir die Wurzel </a:t>
            </a:r>
            <a:r>
              <a:rPr lang="de-AT" dirty="0" smtClean="0"/>
              <a:t>wegbekommen, </a:t>
            </a:r>
            <a:r>
              <a:rPr lang="de-AT" dirty="0" smtClean="0"/>
              <a:t>müssen wir quadrieren. Danach verwendet man die Binomische Formel </a:t>
            </a:r>
            <a:r>
              <a:rPr lang="de-AT" dirty="0" smtClean="0"/>
              <a:t>(a-b)² = (a²-2ab+b</a:t>
            </a:r>
            <a:r>
              <a:rPr lang="de-AT" dirty="0" smtClean="0"/>
              <a:t>). Man setzt das für </a:t>
            </a:r>
            <a:endParaRPr lang="de-AT" dirty="0" smtClean="0"/>
          </a:p>
          <a:p>
            <a:r>
              <a:rPr lang="de-AT" dirty="0" smtClean="0"/>
              <a:t>(</a:t>
            </a:r>
            <a:r>
              <a:rPr lang="de-AT" dirty="0" smtClean="0"/>
              <a:t>2-x)² ein. Dann hat man eine quadratische </a:t>
            </a:r>
            <a:r>
              <a:rPr lang="de-AT" dirty="0" smtClean="0"/>
              <a:t>Gleichung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1600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44173"/>
              </p:ext>
            </p:extLst>
          </p:nvPr>
        </p:nvGraphicFramePr>
        <p:xfrm>
          <a:off x="882650" y="1581150"/>
          <a:ext cx="3365500" cy="417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Formel" r:id="rId3" imgW="952200" imgH="1180800" progId="Equation.3">
                  <p:embed/>
                </p:oleObj>
              </mc:Choice>
              <mc:Fallback>
                <p:oleObj name="Formel" r:id="rId3" imgW="952200" imgH="1180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2650" y="1581150"/>
                        <a:ext cx="3365500" cy="4176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 descr="C:\Users\Oya Cagli\Downloads\pi-ahmed 2 rot ibc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631" y="4537700"/>
            <a:ext cx="2232247" cy="1671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Wolkenförmige Legende 3"/>
          <p:cNvSpPr/>
          <p:nvPr/>
        </p:nvSpPr>
        <p:spPr>
          <a:xfrm>
            <a:off x="5046132" y="116632"/>
            <a:ext cx="4122203" cy="3672408"/>
          </a:xfrm>
          <a:prstGeom prst="cloud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feld 4"/>
              <p:cNvSpPr txBox="1"/>
              <p:nvPr/>
            </p:nvSpPr>
            <p:spPr>
              <a:xfrm>
                <a:off x="5796136" y="908720"/>
                <a:ext cx="2880320" cy="20701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AT" dirty="0" smtClean="0"/>
                  <a:t>In die quadratische Formel wird eingesetzt.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AT" i="1" smtClean="0">
                          <a:latin typeface="Cambria Math"/>
                        </a:rPr>
                        <m:t>𝑥</m:t>
                      </m:r>
                      <m:r>
                        <a:rPr lang="de-AT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AT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de-AT" i="1" smtClean="0">
                              <a:latin typeface="Cambria Math"/>
                            </a:rPr>
                            <m:t>−</m:t>
                          </m:r>
                          <m:r>
                            <a:rPr lang="de-AT" i="1" smtClean="0">
                              <a:latin typeface="Cambria Math"/>
                            </a:rPr>
                            <m:t>𝑏</m:t>
                          </m:r>
                          <m:r>
                            <a:rPr lang="de-AT" i="1" smtClean="0">
                              <a:latin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de-AT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de-AT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de-AT" i="1" smtClean="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de-AT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de-AT" i="1" smtClean="0">
                                  <a:latin typeface="Cambria Math"/>
                                </a:rPr>
                                <m:t>−4</m:t>
                              </m:r>
                              <m:r>
                                <a:rPr lang="de-AT" i="1" smtClean="0">
                                  <a:latin typeface="Cambria Math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de-AT" i="1" smtClean="0">
                              <a:latin typeface="Cambria Math"/>
                            </a:rPr>
                            <m:t>2</m:t>
                          </m:r>
                          <m:r>
                            <a:rPr lang="de-AT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de-AT" dirty="0" smtClean="0"/>
              </a:p>
              <a:p>
                <a:r>
                  <a:rPr lang="de-AT" dirty="0" smtClean="0"/>
                  <a:t>Zuerst wird mit + </a:t>
                </a:r>
              </a:p>
              <a:p>
                <a:r>
                  <a:rPr lang="de-AT" dirty="0" smtClean="0"/>
                  <a:t>gerechnet.</a:t>
                </a:r>
                <a:endParaRPr lang="de-AT" dirty="0"/>
              </a:p>
            </p:txBody>
          </p:sp>
        </mc:Choice>
        <mc:Fallback>
          <p:sp>
            <p:nvSpPr>
              <p:cNvPr id="5" name="Textfeld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908720"/>
                <a:ext cx="2880320" cy="2070118"/>
              </a:xfrm>
              <a:prstGeom prst="rect">
                <a:avLst/>
              </a:prstGeom>
              <a:blipFill rotWithShape="1">
                <a:blip r:embed="rId6"/>
                <a:stretch>
                  <a:fillRect l="-1907" t="-1471" b="-382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472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809912"/>
              </p:ext>
            </p:extLst>
          </p:nvPr>
        </p:nvGraphicFramePr>
        <p:xfrm>
          <a:off x="319088" y="1722438"/>
          <a:ext cx="3462337" cy="364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Formel" r:id="rId3" imgW="952200" imgH="1002960" progId="Equation.3">
                  <p:embed/>
                </p:oleObj>
              </mc:Choice>
              <mc:Fallback>
                <p:oleObj name="Formel" r:id="rId3" imgW="952200" imgH="1002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9088" y="1722438"/>
                        <a:ext cx="3462337" cy="3646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 descr="C:\Users\Oya Cagli\Downloads\pi-ahmed 2 rot ibc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631" y="4537700"/>
            <a:ext cx="2232247" cy="1671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Wolkenförmige Legende 3"/>
          <p:cNvSpPr/>
          <p:nvPr/>
        </p:nvSpPr>
        <p:spPr>
          <a:xfrm>
            <a:off x="5046132" y="116632"/>
            <a:ext cx="4122203" cy="3672408"/>
          </a:xfrm>
          <a:prstGeom prst="cloud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/>
              <p:cNvSpPr txBox="1"/>
              <p:nvPr/>
            </p:nvSpPr>
            <p:spPr>
              <a:xfrm>
                <a:off x="5690754" y="980728"/>
                <a:ext cx="3201726" cy="1379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AT" dirty="0" smtClean="0"/>
                  <a:t>Jetzt wird wieder in die quadratische Formel eingesetzt. </a:t>
                </a:r>
                <a14:m>
                  <m:oMath xmlns:m="http://schemas.openxmlformats.org/officeDocument/2006/math">
                    <m:r>
                      <a:rPr lang="de-AT" i="1" smtClean="0">
                        <a:latin typeface="Cambria Math"/>
                      </a:rPr>
                      <m:t>𝑥</m:t>
                    </m:r>
                    <m:r>
                      <a:rPr lang="de-AT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A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de-AT" i="1" smtClean="0">
                            <a:latin typeface="Cambria Math"/>
                          </a:rPr>
                          <m:t>−</m:t>
                        </m:r>
                        <m:r>
                          <a:rPr lang="de-AT" i="1" smtClean="0">
                            <a:latin typeface="Cambria Math"/>
                          </a:rPr>
                          <m:t>𝑏</m:t>
                        </m:r>
                        <m:r>
                          <a:rPr lang="de-AT" i="1" smtClean="0">
                            <a:latin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de-AT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de-AT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de-AT" i="1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de-AT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de-AT" i="1" smtClean="0">
                                <a:latin typeface="Cambria Math"/>
                              </a:rPr>
                              <m:t>−4</m:t>
                            </m:r>
                            <m:r>
                              <a:rPr lang="de-AT" i="1" smtClean="0">
                                <a:latin typeface="Cambria Math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de-AT" i="1" smtClean="0">
                            <a:latin typeface="Cambria Math"/>
                          </a:rPr>
                          <m:t>2</m:t>
                        </m:r>
                        <m:r>
                          <a:rPr lang="de-AT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endParaRPr lang="de-AT" dirty="0" smtClean="0"/>
              </a:p>
              <a:p>
                <a:r>
                  <a:rPr lang="de-AT" dirty="0" smtClean="0"/>
                  <a:t>Hier wird mit - gerechnet</a:t>
                </a:r>
                <a:endParaRPr lang="de-AT" dirty="0"/>
              </a:p>
            </p:txBody>
          </p:sp>
        </mc:Choice>
        <mc:Fallback xmlns="">
          <p:sp>
            <p:nvSpPr>
              <p:cNvPr id="5" name="Textfeld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0754" y="980728"/>
                <a:ext cx="3201726" cy="1379545"/>
              </a:xfrm>
              <a:prstGeom prst="rect">
                <a:avLst/>
              </a:prstGeom>
              <a:blipFill rotWithShape="1">
                <a:blip r:embed="rId6"/>
                <a:stretch>
                  <a:fillRect l="-1714" t="-2212" b="-6195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691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231561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Formel" r:id="rId3" imgW="114120" imgH="215640" progId="Equation.3">
                  <p:embed/>
                </p:oleObj>
              </mc:Choice>
              <mc:Fallback>
                <p:oleObj name="Formel" r:id="rId3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143822"/>
              </p:ext>
            </p:extLst>
          </p:nvPr>
        </p:nvGraphicFramePr>
        <p:xfrm>
          <a:off x="539552" y="1916832"/>
          <a:ext cx="2016224" cy="1293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Formel" r:id="rId5" imgW="672840" imgH="431640" progId="Equation.3">
                  <p:embed/>
                </p:oleObj>
              </mc:Choice>
              <mc:Fallback>
                <p:oleObj name="Formel" r:id="rId5" imgW="67284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552" y="1916832"/>
                        <a:ext cx="2016224" cy="12934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61738"/>
              </p:ext>
            </p:extLst>
          </p:nvPr>
        </p:nvGraphicFramePr>
        <p:xfrm>
          <a:off x="539552" y="1159877"/>
          <a:ext cx="1368152" cy="750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Formel" r:id="rId7" imgW="393480" imgH="215640" progId="Equation.3">
                  <p:embed/>
                </p:oleObj>
              </mc:Choice>
              <mc:Fallback>
                <p:oleObj name="Formel" r:id="rId7" imgW="39348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9552" y="1159877"/>
                        <a:ext cx="1368152" cy="7502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816685"/>
              </p:ext>
            </p:extLst>
          </p:nvPr>
        </p:nvGraphicFramePr>
        <p:xfrm>
          <a:off x="683568" y="3872355"/>
          <a:ext cx="2088232" cy="2216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Formel" r:id="rId9" imgW="622080" imgH="660240" progId="Equation.3">
                  <p:embed/>
                </p:oleObj>
              </mc:Choice>
              <mc:Fallback>
                <p:oleObj name="Formel" r:id="rId9" imgW="622080" imgH="660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3568" y="3872355"/>
                        <a:ext cx="2088232" cy="22160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Wolkenförmige Legende 9"/>
          <p:cNvSpPr/>
          <p:nvPr/>
        </p:nvSpPr>
        <p:spPr>
          <a:xfrm>
            <a:off x="3726384" y="151765"/>
            <a:ext cx="4122203" cy="2016224"/>
          </a:xfrm>
          <a:prstGeom prst="cloud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" name="Textfeld 10"/>
          <p:cNvSpPr txBox="1"/>
          <p:nvPr/>
        </p:nvSpPr>
        <p:spPr>
          <a:xfrm>
            <a:off x="4216344" y="836711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Probe: 2 ist ungleich -2</a:t>
            </a:r>
          </a:p>
          <a:p>
            <a:r>
              <a:rPr lang="de-AT" dirty="0" smtClean="0"/>
              <a:t>Falsche Aussage!</a:t>
            </a:r>
            <a:endParaRPr lang="de-AT" dirty="0"/>
          </a:p>
        </p:txBody>
      </p:sp>
      <p:sp>
        <p:nvSpPr>
          <p:cNvPr id="12" name="Wolkenförmige Legende 11"/>
          <p:cNvSpPr/>
          <p:nvPr/>
        </p:nvSpPr>
        <p:spPr>
          <a:xfrm>
            <a:off x="3667411" y="3284984"/>
            <a:ext cx="4122203" cy="1944216"/>
          </a:xfrm>
          <a:prstGeom prst="cloud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4" name="Textfeld 13"/>
          <p:cNvSpPr txBox="1"/>
          <p:nvPr/>
        </p:nvSpPr>
        <p:spPr>
          <a:xfrm>
            <a:off x="4419333" y="3573016"/>
            <a:ext cx="2736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1 ist gleich 1</a:t>
            </a:r>
          </a:p>
          <a:p>
            <a:r>
              <a:rPr lang="de-AT" dirty="0" smtClean="0"/>
              <a:t>Wahre </a:t>
            </a:r>
            <a:r>
              <a:rPr lang="de-AT" dirty="0" smtClean="0"/>
              <a:t>Aussage, daher ist die Lösungsmenge:</a:t>
            </a:r>
            <a:endParaRPr lang="de-AT" dirty="0" smtClean="0"/>
          </a:p>
          <a:p>
            <a:r>
              <a:rPr lang="de-AT" dirty="0" smtClean="0"/>
              <a:t>L = {</a:t>
            </a:r>
            <a:r>
              <a:rPr lang="de-AT" dirty="0" smtClean="0"/>
              <a:t>1}</a:t>
            </a:r>
            <a:endParaRPr lang="de-AT" dirty="0"/>
          </a:p>
        </p:txBody>
      </p:sp>
      <p:pic>
        <p:nvPicPr>
          <p:cNvPr id="15" name="Picture 2" descr="C:\Users\Oya Cagli\Downloads\pi-ahmed 2 rot ibc (1)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229200"/>
            <a:ext cx="1597083" cy="119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Oya Cagli\Downloads\pi-ahmed 2 rot ibc (1)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305" y="2132856"/>
            <a:ext cx="1728192" cy="1293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3099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404365" y="2428614"/>
            <a:ext cx="6192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>
                <a:solidFill>
                  <a:schemeClr val="bg1"/>
                </a:solidFill>
              </a:rPr>
              <a:t>Definitionsmenge:</a:t>
            </a:r>
            <a:r>
              <a:rPr lang="de-AT" dirty="0"/>
              <a:t> </a:t>
            </a:r>
            <a:r>
              <a:rPr lang="de-AT" dirty="0" smtClean="0"/>
              <a:t> </a:t>
            </a:r>
            <a:r>
              <a:rPr lang="de-AT" dirty="0" smtClean="0"/>
              <a:t>x≥0</a:t>
            </a:r>
            <a:endParaRPr lang="de-AT" dirty="0" smtClean="0"/>
          </a:p>
          <a:p>
            <a:r>
              <a:rPr lang="de-AT" dirty="0"/>
              <a:t>	</a:t>
            </a:r>
            <a:r>
              <a:rPr lang="de-AT" dirty="0" smtClean="0"/>
              <a:t>		  </a:t>
            </a:r>
          </a:p>
          <a:p>
            <a:r>
              <a:rPr lang="de-AT" dirty="0"/>
              <a:t>	</a:t>
            </a:r>
            <a:r>
              <a:rPr lang="de-AT" dirty="0" smtClean="0"/>
              <a:t>		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279725"/>
              </p:ext>
            </p:extLst>
          </p:nvPr>
        </p:nvGraphicFramePr>
        <p:xfrm>
          <a:off x="1547664" y="2898490"/>
          <a:ext cx="451998" cy="542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Formel" r:id="rId3" imgW="190440" imgH="228600" progId="Equation.3">
                  <p:embed/>
                </p:oleObj>
              </mc:Choice>
              <mc:Fallback>
                <p:oleObj name="Formel" r:id="rId3" imgW="1904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47664" y="2898490"/>
                        <a:ext cx="451998" cy="5423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993329" y="2915938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= {</a:t>
            </a:r>
            <a:r>
              <a:rPr lang="de-AT" dirty="0" smtClean="0"/>
              <a:t>x|x≥0</a:t>
            </a:r>
            <a:r>
              <a:rPr lang="de-AT" dirty="0" smtClean="0"/>
              <a:t>}</a:t>
            </a:r>
          </a:p>
          <a:p>
            <a:r>
              <a:rPr lang="de-AT" dirty="0" smtClean="0"/>
              <a:t>          </a:t>
            </a:r>
            <a:endParaRPr lang="de-AT" dirty="0"/>
          </a:p>
        </p:txBody>
      </p:sp>
      <p:pic>
        <p:nvPicPr>
          <p:cNvPr id="6" name="Picture 2" descr="C:\Users\Oya Cagli\Downloads\pi-ahmed 2 rot ibc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575" y="3717032"/>
            <a:ext cx="1597083" cy="119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Wolkenförmige Legende 6"/>
          <p:cNvSpPr/>
          <p:nvPr/>
        </p:nvSpPr>
        <p:spPr>
          <a:xfrm>
            <a:off x="4722285" y="1456506"/>
            <a:ext cx="4122203" cy="1944216"/>
          </a:xfrm>
          <a:prstGeom prst="cloud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Du setzt einfach den Wert unter der Wurzel ≥ 0!</a:t>
            </a:r>
            <a:endParaRPr lang="de-AT" dirty="0"/>
          </a:p>
        </p:txBody>
      </p:sp>
      <p:sp>
        <p:nvSpPr>
          <p:cNvPr id="8" name="Wolkenförmige Legende 7"/>
          <p:cNvSpPr/>
          <p:nvPr/>
        </p:nvSpPr>
        <p:spPr>
          <a:xfrm>
            <a:off x="600082" y="4149080"/>
            <a:ext cx="4122203" cy="1944216"/>
          </a:xfrm>
          <a:prstGeom prst="cloudCallout">
            <a:avLst>
              <a:gd name="adj1" fmla="val 57224"/>
              <a:gd name="adj2" fmla="val -3467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Auf der nächsten Seite findest Du das gesamte Beispiel zusammengefasst: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85296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529376"/>
              </p:ext>
            </p:extLst>
          </p:nvPr>
        </p:nvGraphicFramePr>
        <p:xfrm>
          <a:off x="971550" y="1052513"/>
          <a:ext cx="36576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WordPad-Dokument" r:id="rId3" imgW="3657600" imgH="181440" progId="WordPad.Document.1">
                  <p:embed/>
                </p:oleObj>
              </mc:Choice>
              <mc:Fallback>
                <p:oleObj name="WordPad-Dokument" r:id="rId3" imgW="3657600" imgH="181440" progId="WordPad.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550" y="1052513"/>
                        <a:ext cx="3657600" cy="792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164014"/>
              </p:ext>
            </p:extLst>
          </p:nvPr>
        </p:nvGraphicFramePr>
        <p:xfrm>
          <a:off x="619125" y="609600"/>
          <a:ext cx="3944938" cy="578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Formel" r:id="rId5" imgW="1015920" imgH="3314520" progId="Equation.3">
                  <p:embed/>
                </p:oleObj>
              </mc:Choice>
              <mc:Fallback>
                <p:oleObj name="Formel" r:id="rId5" imgW="1015920" imgH="33145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9125" y="609600"/>
                        <a:ext cx="3944938" cy="5781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42433"/>
              </p:ext>
            </p:extLst>
          </p:nvPr>
        </p:nvGraphicFramePr>
        <p:xfrm>
          <a:off x="6948264" y="1052736"/>
          <a:ext cx="1224135" cy="785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Formel" r:id="rId7" imgW="672840" imgH="431640" progId="Equation.3">
                  <p:embed/>
                </p:oleObj>
              </mc:Choice>
              <mc:Fallback>
                <p:oleObj name="Formel" r:id="rId7" imgW="672840" imgH="431640" progId="Equation.3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1052736"/>
                        <a:ext cx="1224135" cy="7855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3044392"/>
              </p:ext>
            </p:extLst>
          </p:nvPr>
        </p:nvGraphicFramePr>
        <p:xfrm>
          <a:off x="6840252" y="2276872"/>
          <a:ext cx="1267510" cy="1345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Formel" r:id="rId9" imgW="622080" imgH="660240" progId="Equation.3">
                  <p:embed/>
                </p:oleObj>
              </mc:Choice>
              <mc:Fallback>
                <p:oleObj name="Formel" r:id="rId9" imgW="622080" imgH="660240" progId="Equation.3">
                  <p:embed/>
                  <p:pic>
                    <p:nvPicPr>
                      <p:cNvPr id="0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252" y="2276872"/>
                        <a:ext cx="1267510" cy="13455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275131"/>
              </p:ext>
            </p:extLst>
          </p:nvPr>
        </p:nvGraphicFramePr>
        <p:xfrm>
          <a:off x="7020272" y="393406"/>
          <a:ext cx="864096" cy="473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Formel" r:id="rId11" imgW="393480" imgH="215640" progId="Equation.3">
                  <p:embed/>
                </p:oleObj>
              </mc:Choice>
              <mc:Fallback>
                <p:oleObj name="Formel" r:id="rId11" imgW="393480" imgH="215640" progId="Equation.3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393406"/>
                        <a:ext cx="864096" cy="4731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5796136" y="26064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Probe:</a:t>
            </a:r>
            <a:endParaRPr lang="de-AT" dirty="0"/>
          </a:p>
        </p:txBody>
      </p:sp>
      <p:sp>
        <p:nvSpPr>
          <p:cNvPr id="8" name="Rechteck 7"/>
          <p:cNvSpPr/>
          <p:nvPr/>
        </p:nvSpPr>
        <p:spPr>
          <a:xfrm>
            <a:off x="5364088" y="40050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dirty="0"/>
              <a:t>Definitionsmenge:  </a:t>
            </a:r>
            <a:r>
              <a:rPr lang="de-AT" dirty="0">
                <a:solidFill>
                  <a:schemeClr val="bg1"/>
                </a:solidFill>
              </a:rPr>
              <a:t>x≥0</a:t>
            </a:r>
          </a:p>
          <a:p>
            <a:r>
              <a:rPr lang="de-AT" dirty="0"/>
              <a:t>			  </a:t>
            </a:r>
          </a:p>
          <a:p>
            <a:r>
              <a:rPr lang="de-AT" dirty="0"/>
              <a:t>		</a:t>
            </a:r>
            <a:endParaRPr lang="de-DE" dirty="0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930442"/>
              </p:ext>
            </p:extLst>
          </p:nvPr>
        </p:nvGraphicFramePr>
        <p:xfrm>
          <a:off x="6732240" y="4387056"/>
          <a:ext cx="452437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Formel" r:id="rId13" imgW="190440" imgH="228600" progId="Equation.3">
                  <p:embed/>
                </p:oleObj>
              </mc:Choice>
              <mc:Fallback>
                <p:oleObj name="Formel" r:id="rId13" imgW="190440" imgH="228600" progId="Equation.3">
                  <p:embed/>
                  <p:pic>
                    <p:nvPicPr>
                      <p:cNvPr id="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4387056"/>
                        <a:ext cx="452437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7164288" y="4399097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>
                <a:solidFill>
                  <a:schemeClr val="bg1"/>
                </a:solidFill>
              </a:rPr>
              <a:t>= {</a:t>
            </a:r>
            <a:r>
              <a:rPr lang="de-AT" dirty="0" smtClean="0">
                <a:solidFill>
                  <a:schemeClr val="bg1"/>
                </a:solidFill>
              </a:rPr>
              <a:t>x|x≥0</a:t>
            </a:r>
            <a:r>
              <a:rPr lang="de-AT" dirty="0" smtClean="0">
                <a:solidFill>
                  <a:schemeClr val="bg1"/>
                </a:solidFill>
              </a:rPr>
              <a:t>}</a:t>
            </a:r>
          </a:p>
          <a:p>
            <a:r>
              <a:rPr lang="de-AT" dirty="0" smtClean="0"/>
              <a:t>          </a:t>
            </a:r>
            <a:endParaRPr lang="de-AT" dirty="0"/>
          </a:p>
        </p:txBody>
      </p:sp>
      <p:sp>
        <p:nvSpPr>
          <p:cNvPr id="11" name="Textfeld 10"/>
          <p:cNvSpPr txBox="1"/>
          <p:nvPr/>
        </p:nvSpPr>
        <p:spPr>
          <a:xfrm>
            <a:off x="5364088" y="5157192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Lösungsmenge:</a:t>
            </a:r>
          </a:p>
          <a:p>
            <a:endParaRPr lang="de-AT" dirty="0" smtClean="0"/>
          </a:p>
          <a:p>
            <a:r>
              <a:rPr lang="de-AT" dirty="0" smtClean="0">
                <a:solidFill>
                  <a:schemeClr val="bg1"/>
                </a:solidFill>
              </a:rPr>
              <a:t>                   L = {</a:t>
            </a:r>
            <a:r>
              <a:rPr lang="de-AT" dirty="0" smtClean="0">
                <a:solidFill>
                  <a:schemeClr val="bg1"/>
                </a:solidFill>
              </a:rPr>
              <a:t>1}</a:t>
            </a:r>
            <a:endParaRPr lang="de-AT" dirty="0">
              <a:solidFill>
                <a:schemeClr val="bg1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611560" y="260648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Angabe und Rechnung: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32296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TC102455610[[fn=Herbst]]</Template>
  <TotalTime>0</TotalTime>
  <Words>186</Words>
  <Application>Microsoft Office PowerPoint</Application>
  <PresentationFormat>Bildschirmpräsentation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3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Autumn</vt:lpstr>
      <vt:lpstr>Microsoft Formel-Editor 3.0</vt:lpstr>
      <vt:lpstr>Formel</vt:lpstr>
      <vt:lpstr>WordPad-Dokument</vt:lpstr>
      <vt:lpstr>Wurzelgleichung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Oya Cagli</dc:creator>
  <cp:lastModifiedBy>Gabi</cp:lastModifiedBy>
  <cp:revision>9</cp:revision>
  <dcterms:created xsi:type="dcterms:W3CDTF">2013-11-07T20:38:06Z</dcterms:created>
  <dcterms:modified xsi:type="dcterms:W3CDTF">2013-11-17T15:43:51Z</dcterms:modified>
</cp:coreProperties>
</file>