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4A8BEF-762F-4C06-AACF-30B960E7E686}" type="datetimeFigureOut">
              <a:rPr lang="de-AT" smtClean="0"/>
              <a:t>13.03.2013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39FED9-88A3-4E38-B104-80E15841FE4F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Rentenrechnung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Victoria </a:t>
            </a:r>
            <a:r>
              <a:rPr lang="de-AT" dirty="0" err="1" smtClean="0"/>
              <a:t>Pytel</a:t>
            </a:r>
            <a:r>
              <a:rPr lang="de-AT" dirty="0" smtClean="0"/>
              <a:t> 3BBIK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753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Allgemein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Re</a:t>
            </a:r>
            <a:r>
              <a:rPr lang="de-AT" dirty="0" smtClean="0"/>
              <a:t>ntenrechnung </a:t>
            </a:r>
            <a:r>
              <a:rPr lang="de-AT" dirty="0" smtClean="0"/>
              <a:t>ist dazu </a:t>
            </a:r>
            <a:r>
              <a:rPr lang="de-AT" dirty="0" smtClean="0"/>
              <a:t>da, </a:t>
            </a:r>
            <a:r>
              <a:rPr lang="de-AT" dirty="0" smtClean="0"/>
              <a:t>um die Rente pro Monat/Jahr auszurechnen.</a:t>
            </a:r>
          </a:p>
          <a:p>
            <a:r>
              <a:rPr lang="de-AT" dirty="0" smtClean="0"/>
              <a:t>Dies kann </a:t>
            </a:r>
            <a:r>
              <a:rPr lang="de-AT" dirty="0" smtClean="0"/>
              <a:t>mit</a:t>
            </a:r>
            <a:r>
              <a:rPr lang="de-AT" dirty="0" smtClean="0"/>
              <a:t> </a:t>
            </a:r>
            <a:r>
              <a:rPr lang="de-AT" dirty="0" err="1" smtClean="0"/>
              <a:t>vorschüssigen</a:t>
            </a:r>
            <a:r>
              <a:rPr lang="de-AT" dirty="0" smtClean="0"/>
              <a:t> Raten (Anfang </a:t>
            </a:r>
            <a:r>
              <a:rPr lang="de-AT" dirty="0" smtClean="0"/>
              <a:t>des Monats) </a:t>
            </a:r>
            <a:r>
              <a:rPr lang="de-AT" dirty="0" smtClean="0"/>
              <a:t>oder  nachschüssigen Raten (Ende </a:t>
            </a:r>
            <a:r>
              <a:rPr lang="de-AT" dirty="0" smtClean="0"/>
              <a:t>des Monats) gerechnet werden.</a:t>
            </a:r>
          </a:p>
          <a:p>
            <a:r>
              <a:rPr lang="de-AT" dirty="0" smtClean="0"/>
              <a:t>Eine Rente ist eine Folge von Zahlungen in gleicher Höhe und in gleichen Zeitabständen.</a:t>
            </a:r>
          </a:p>
        </p:txBody>
      </p:sp>
    </p:spTree>
    <p:extLst>
      <p:ext uri="{BB962C8B-B14F-4D97-AF65-F5344CB8AC3E}">
        <p14:creationId xmlns:p14="http://schemas.microsoft.com/office/powerpoint/2010/main" val="3312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Formeln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Vorschüssig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E</a:t>
            </a:r>
            <a:r>
              <a:rPr lang="de-AT" sz="1200" dirty="0" smtClean="0"/>
              <a:t>n</a:t>
            </a:r>
            <a:r>
              <a:rPr lang="de-AT" dirty="0" smtClean="0"/>
              <a:t>= </a:t>
            </a:r>
            <a:r>
              <a:rPr lang="de-AT" dirty="0" smtClean="0"/>
              <a:t>R * (1+i) * ((1+i)^</a:t>
            </a:r>
            <a:r>
              <a:rPr lang="de-AT" dirty="0" smtClean="0"/>
              <a:t>n </a:t>
            </a:r>
            <a:r>
              <a:rPr lang="de-AT" dirty="0" smtClean="0"/>
              <a:t>-</a:t>
            </a:r>
            <a:r>
              <a:rPr lang="de-AT" dirty="0" smtClean="0"/>
              <a:t>1) </a:t>
            </a:r>
            <a:r>
              <a:rPr lang="de-AT" dirty="0" smtClean="0"/>
              <a:t>/ i</a:t>
            </a:r>
          </a:p>
          <a:p>
            <a:pPr lvl="1"/>
            <a:r>
              <a:rPr lang="de-AT" dirty="0" err="1" smtClean="0"/>
              <a:t>B</a:t>
            </a:r>
            <a:r>
              <a:rPr lang="de-AT" sz="1200" dirty="0" err="1" smtClean="0"/>
              <a:t>n</a:t>
            </a:r>
            <a:r>
              <a:rPr lang="de-AT" dirty="0" smtClean="0"/>
              <a:t>= </a:t>
            </a:r>
            <a:r>
              <a:rPr lang="de-AT" dirty="0" smtClean="0"/>
              <a:t>R / (1+i</a:t>
            </a:r>
            <a:r>
              <a:rPr lang="de-AT" dirty="0" smtClean="0"/>
              <a:t>)^(n-1) </a:t>
            </a:r>
            <a:r>
              <a:rPr lang="de-AT" dirty="0" smtClean="0"/>
              <a:t>* ((1+i) ^</a:t>
            </a:r>
            <a:r>
              <a:rPr lang="de-AT" dirty="0" smtClean="0"/>
              <a:t>n </a:t>
            </a:r>
            <a:r>
              <a:rPr lang="de-AT" dirty="0" smtClean="0"/>
              <a:t>-</a:t>
            </a:r>
            <a:r>
              <a:rPr lang="de-AT" dirty="0" smtClean="0"/>
              <a:t>1) </a:t>
            </a:r>
            <a:r>
              <a:rPr lang="de-AT" dirty="0" smtClean="0"/>
              <a:t>/ i</a:t>
            </a:r>
          </a:p>
          <a:p>
            <a:r>
              <a:rPr lang="de-AT" dirty="0" smtClean="0"/>
              <a:t>Nachschüssig:</a:t>
            </a:r>
          </a:p>
          <a:p>
            <a:pPr lvl="1"/>
            <a:r>
              <a:rPr lang="de-AT" dirty="0" smtClean="0"/>
              <a:t>E</a:t>
            </a:r>
            <a:r>
              <a:rPr lang="de-AT" sz="1200" dirty="0" smtClean="0"/>
              <a:t>n</a:t>
            </a:r>
            <a:r>
              <a:rPr lang="de-AT" dirty="0" smtClean="0"/>
              <a:t>= </a:t>
            </a:r>
            <a:r>
              <a:rPr lang="de-AT" dirty="0"/>
              <a:t>R * </a:t>
            </a:r>
            <a:r>
              <a:rPr lang="de-AT" dirty="0" smtClean="0"/>
              <a:t>((</a:t>
            </a:r>
            <a:r>
              <a:rPr lang="de-AT" dirty="0"/>
              <a:t>1+i)^</a:t>
            </a:r>
            <a:r>
              <a:rPr lang="de-AT" dirty="0" smtClean="0"/>
              <a:t>n </a:t>
            </a:r>
            <a:r>
              <a:rPr lang="de-AT" dirty="0"/>
              <a:t>-</a:t>
            </a:r>
            <a:r>
              <a:rPr lang="de-AT" dirty="0" smtClean="0"/>
              <a:t>1) </a:t>
            </a:r>
            <a:r>
              <a:rPr lang="de-AT" dirty="0"/>
              <a:t>/ i</a:t>
            </a:r>
          </a:p>
          <a:p>
            <a:pPr lvl="1"/>
            <a:r>
              <a:rPr lang="de-AT" dirty="0" err="1" smtClean="0"/>
              <a:t>B</a:t>
            </a:r>
            <a:r>
              <a:rPr lang="de-AT" sz="1200" dirty="0" err="1" smtClean="0"/>
              <a:t>n</a:t>
            </a:r>
            <a:r>
              <a:rPr lang="de-AT" dirty="0" smtClean="0"/>
              <a:t>= </a:t>
            </a:r>
            <a:r>
              <a:rPr lang="de-AT" dirty="0"/>
              <a:t>R / (1+i)^</a:t>
            </a:r>
            <a:r>
              <a:rPr lang="de-AT" dirty="0" smtClean="0"/>
              <a:t>n * </a:t>
            </a:r>
            <a:r>
              <a:rPr lang="de-AT" dirty="0"/>
              <a:t>((1+i) ^</a:t>
            </a:r>
            <a:r>
              <a:rPr lang="de-AT" dirty="0" smtClean="0"/>
              <a:t>n </a:t>
            </a:r>
            <a:r>
              <a:rPr lang="de-AT" dirty="0"/>
              <a:t>-</a:t>
            </a:r>
            <a:r>
              <a:rPr lang="de-AT" dirty="0" smtClean="0"/>
              <a:t>1) </a:t>
            </a:r>
            <a:r>
              <a:rPr lang="de-AT" dirty="0"/>
              <a:t>/ </a:t>
            </a:r>
            <a:r>
              <a:rPr lang="de-AT" dirty="0" smtClean="0"/>
              <a:t>i</a:t>
            </a:r>
          </a:p>
          <a:p>
            <a:pPr indent="0">
              <a:buNone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796136" y="2996952"/>
            <a:ext cx="1656184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R = Rente</a:t>
            </a:r>
          </a:p>
          <a:p>
            <a:pPr algn="ctr"/>
            <a:r>
              <a:rPr lang="de-AT" dirty="0" smtClean="0"/>
              <a:t>E</a:t>
            </a:r>
            <a:r>
              <a:rPr lang="de-AT" sz="1400" dirty="0" smtClean="0"/>
              <a:t>n</a:t>
            </a:r>
            <a:r>
              <a:rPr lang="de-AT" dirty="0" smtClean="0"/>
              <a:t> </a:t>
            </a:r>
            <a:r>
              <a:rPr lang="de-AT" dirty="0" smtClean="0"/>
              <a:t>= Endwert</a:t>
            </a:r>
          </a:p>
          <a:p>
            <a:pPr algn="ctr"/>
            <a:r>
              <a:rPr lang="de-AT" dirty="0" err="1" smtClean="0"/>
              <a:t>B</a:t>
            </a:r>
            <a:r>
              <a:rPr lang="de-AT" sz="1400" dirty="0" err="1" smtClean="0"/>
              <a:t>n</a:t>
            </a:r>
            <a:r>
              <a:rPr lang="de-AT" dirty="0" smtClean="0"/>
              <a:t>= </a:t>
            </a:r>
            <a:r>
              <a:rPr lang="de-AT" dirty="0" smtClean="0"/>
              <a:t>Barwert</a:t>
            </a:r>
          </a:p>
          <a:p>
            <a:pPr algn="ctr"/>
            <a:r>
              <a:rPr lang="de-AT" dirty="0" smtClean="0"/>
              <a:t>i </a:t>
            </a:r>
            <a:r>
              <a:rPr lang="de-AT" dirty="0" smtClean="0"/>
              <a:t>= Zinsen</a:t>
            </a:r>
          </a:p>
          <a:p>
            <a:pPr algn="ctr"/>
            <a:r>
              <a:rPr lang="de-AT" dirty="0" smtClean="0"/>
              <a:t>n </a:t>
            </a:r>
            <a:r>
              <a:rPr lang="de-AT" dirty="0" smtClean="0"/>
              <a:t>= Periode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AT" dirty="0" smtClean="0"/>
              <a:t>Eine Rente von 4000,- € im Monat wird mit 5 % 10 Jahre lang verzinst. Wie hoch ist der Zukunftswert, wenn die Zahlungen am </a:t>
            </a:r>
            <a:r>
              <a:rPr lang="de-AT" smtClean="0"/>
              <a:t>Jahresbeginn </a:t>
            </a:r>
            <a:r>
              <a:rPr lang="de-AT" smtClean="0"/>
              <a:t>zu leisten sind?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2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Am Computer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7520"/>
            <a:ext cx="6120680" cy="434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660232" y="3573016"/>
            <a:ext cx="2232248" cy="2880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Zins = </a:t>
            </a:r>
            <a:r>
              <a:rPr lang="de-AT" dirty="0" err="1" smtClean="0"/>
              <a:t>Zinsatz</a:t>
            </a:r>
            <a:r>
              <a:rPr lang="de-AT" dirty="0" smtClean="0"/>
              <a:t> %</a:t>
            </a:r>
          </a:p>
          <a:p>
            <a:pPr algn="ctr"/>
            <a:r>
              <a:rPr lang="de-AT" dirty="0" smtClean="0"/>
              <a:t>ZZR = </a:t>
            </a:r>
            <a:r>
              <a:rPr lang="de-AT" dirty="0" err="1" smtClean="0"/>
              <a:t>Preiode</a:t>
            </a:r>
            <a:endParaRPr lang="de-AT" dirty="0" smtClean="0"/>
          </a:p>
          <a:p>
            <a:pPr algn="ctr"/>
            <a:r>
              <a:rPr lang="de-AT" dirty="0" smtClean="0"/>
              <a:t>RMZ = Renten </a:t>
            </a:r>
          </a:p>
          <a:p>
            <a:pPr algn="ctr"/>
            <a:r>
              <a:rPr lang="de-AT" dirty="0" smtClean="0"/>
              <a:t>0= nachschüssig</a:t>
            </a:r>
          </a:p>
          <a:p>
            <a:pPr algn="ctr"/>
            <a:r>
              <a:rPr lang="de-AT" dirty="0" smtClean="0"/>
              <a:t>1=</a:t>
            </a:r>
            <a:r>
              <a:rPr lang="de-AT" dirty="0" err="1" smtClean="0"/>
              <a:t>vorschüssig</a:t>
            </a:r>
            <a:endParaRPr lang="de-AT" dirty="0" smtClean="0"/>
          </a:p>
          <a:p>
            <a:pPr algn="ctr"/>
            <a:r>
              <a:rPr lang="de-AT" dirty="0" smtClean="0"/>
              <a:t>(Nicht vergessen ein – vor den Renten zu setzen!)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5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Händisch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de-AT" b="1" dirty="0"/>
              <a:t>EN= R * (1+i) * ((1+i)^n) -1 / i</a:t>
            </a:r>
          </a:p>
          <a:p>
            <a:r>
              <a:rPr lang="de-AT" dirty="0" smtClean="0"/>
              <a:t>EN= 4000 * (1+0,05) * ((1+0,05)^10)-1/0,05</a:t>
            </a:r>
          </a:p>
          <a:p>
            <a:r>
              <a:rPr lang="de-AT" dirty="0" smtClean="0"/>
              <a:t>EN= 4000 * 1,05 * (1,628894627)-1/0,05</a:t>
            </a:r>
          </a:p>
          <a:p>
            <a:r>
              <a:rPr lang="de-AT" dirty="0"/>
              <a:t>EN= 4000 * 1,05 * </a:t>
            </a:r>
            <a:r>
              <a:rPr lang="de-AT" dirty="0" smtClean="0"/>
              <a:t>(0,628894627/0,05)</a:t>
            </a:r>
          </a:p>
          <a:p>
            <a:r>
              <a:rPr lang="de-AT" dirty="0"/>
              <a:t>EN= 4000 * 1,05 </a:t>
            </a:r>
            <a:r>
              <a:rPr lang="de-AT" dirty="0" smtClean="0"/>
              <a:t>* 12,5779</a:t>
            </a:r>
          </a:p>
          <a:p>
            <a:r>
              <a:rPr lang="de-AT" b="1" u="sng" dirty="0" smtClean="0"/>
              <a:t>EN= 52827,15</a:t>
            </a:r>
            <a:endParaRPr lang="de-AT" b="1" u="sng" dirty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14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AT" dirty="0"/>
              <a:t>Eine Rente von 4000,- € im Monat wird mit 5 % 10 Jahre lang verzinst. Wie hoch ist der Zukunftswert, wenn die Zahlungen am </a:t>
            </a:r>
            <a:r>
              <a:rPr lang="de-AT" dirty="0" smtClean="0"/>
              <a:t>Jahresende </a:t>
            </a:r>
            <a:r>
              <a:rPr lang="de-AT" dirty="0" smtClean="0"/>
              <a:t>zu leisten sind?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03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Am Computer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6794"/>
            <a:ext cx="6180974" cy="43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2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HÄndisch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de-AT" b="1" dirty="0"/>
              <a:t>EN= R * ((1+i)^n) -1 / i</a:t>
            </a:r>
          </a:p>
          <a:p>
            <a:r>
              <a:rPr lang="de-AT" dirty="0" smtClean="0"/>
              <a:t>EN= 4000 * ((1+0,05)^10)-1/0,05</a:t>
            </a:r>
          </a:p>
          <a:p>
            <a:r>
              <a:rPr lang="de-AT" dirty="0"/>
              <a:t>EN</a:t>
            </a:r>
            <a:r>
              <a:rPr lang="de-AT" dirty="0" smtClean="0"/>
              <a:t>= 4000 </a:t>
            </a:r>
            <a:r>
              <a:rPr lang="de-AT" dirty="0"/>
              <a:t>* </a:t>
            </a:r>
            <a:r>
              <a:rPr lang="de-AT" dirty="0" smtClean="0"/>
              <a:t>(</a:t>
            </a:r>
            <a:r>
              <a:rPr lang="de-AT" dirty="0"/>
              <a:t>1,628894627)-</a:t>
            </a:r>
            <a:r>
              <a:rPr lang="de-AT" dirty="0" smtClean="0"/>
              <a:t>1/0,05</a:t>
            </a:r>
          </a:p>
          <a:p>
            <a:r>
              <a:rPr lang="de-AT" dirty="0" smtClean="0"/>
              <a:t>EN= 4000 </a:t>
            </a:r>
            <a:r>
              <a:rPr lang="de-AT" dirty="0"/>
              <a:t>* </a:t>
            </a:r>
            <a:r>
              <a:rPr lang="de-AT" dirty="0" smtClean="0"/>
              <a:t>(0,628894627/0,05)</a:t>
            </a:r>
          </a:p>
          <a:p>
            <a:r>
              <a:rPr lang="de-AT" dirty="0" smtClean="0"/>
              <a:t>EN= 4000 * </a:t>
            </a:r>
            <a:r>
              <a:rPr lang="de-AT" dirty="0"/>
              <a:t>12,5779</a:t>
            </a:r>
          </a:p>
          <a:p>
            <a:r>
              <a:rPr lang="de-AT" b="1" u="sng" dirty="0" smtClean="0"/>
              <a:t>EN= 50311,6</a:t>
            </a:r>
            <a:endParaRPr lang="de-AT" b="1" u="sng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82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346</Words>
  <Application>Microsoft Office PowerPoint</Application>
  <PresentationFormat>Bildschirmpräsentation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Couture</vt:lpstr>
      <vt:lpstr>Rentenrechnung</vt:lpstr>
      <vt:lpstr>Allgemein</vt:lpstr>
      <vt:lpstr>Formeln</vt:lpstr>
      <vt:lpstr>Beispiel</vt:lpstr>
      <vt:lpstr>Am Computer</vt:lpstr>
      <vt:lpstr>Händisch</vt:lpstr>
      <vt:lpstr>Beispiel</vt:lpstr>
      <vt:lpstr>Am Computer</vt:lpstr>
      <vt:lpstr>HÄndisch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Rentenrechnung</dc:title>
  <dc:creator>Victoria</dc:creator>
  <cp:lastModifiedBy>Gabriela Auer</cp:lastModifiedBy>
  <cp:revision>12</cp:revision>
  <dcterms:created xsi:type="dcterms:W3CDTF">2012-03-04T09:57:07Z</dcterms:created>
  <dcterms:modified xsi:type="dcterms:W3CDTF">2013-03-13T08:07:10Z</dcterms:modified>
</cp:coreProperties>
</file>