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EDDC6E0-4F19-4380-8058-1F8C5ADF1FB9}" type="datetimeFigureOut">
              <a:rPr lang="de-AT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125001C-F7A5-4441-B8B2-7BF727FD8A7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6351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126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12A061-DE67-475E-B355-8C53380D4958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9044EC-71A6-4890-99E7-A5357383A31B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331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E97693-09B7-410E-957D-494DB8DB78EB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43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66EE87-8950-4D08-8C55-FA04F6BC754D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5364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83245E-C33C-411B-9CFF-48EC334E4B74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0A76D5D-7376-4370-A9E0-921A56D21183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50C2F9-6AD4-4267-8EF5-42ECF2C1FE18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597F89-0B83-4318-B2EC-449A678157DB}" type="slidenum">
              <a:rPr lang="de-AT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de-AT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66" y="2130425"/>
            <a:ext cx="695803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8860" y="3886200"/>
            <a:ext cx="53435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4DD2-2CDA-40A8-BBA7-DCB3F91EDE3E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7F20-DF64-452E-9496-8CF0A6E3FA5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519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839F9-94E1-48A9-AF3A-A9AAB94818ED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AFD86-7758-494F-9B9C-4C61C19FC83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34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2AEC2-12CF-4495-ACE4-04D37F91DC35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82A2C-9D84-4417-BAD7-F510C16B111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720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E5818-D807-4181-8A66-DD4DE9ACD638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AA610-E398-4F7B-9A46-69C809144D7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1144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E5EC3-2E2F-47C7-B82A-FF4F5240267F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F2023-194D-48AB-A5B1-6A67CACAD76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863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ECEFB-9C33-47D2-A2E0-47BC730FDB23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C85C8-FB0B-4E37-B745-66BDB9B03D1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1776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95360-B6B7-4636-BC70-AA05415545F4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02C2A-5643-4D9E-9E1A-03FAF3FB414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55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605B2-1972-465C-ADF5-7694DC78637B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2239A-E86F-4F43-BB9D-73554B9CF3A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3371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9C134-8CD2-47FD-B73B-DFA2AC71ABE7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64EF7-2490-4D9D-8F9C-F10AFFA16BC7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82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0C25-2FF2-447B-8BD9-8DD5C95464D4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48A9B-7D20-4C02-B956-1EDF1D7F100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8710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C80E8-DF07-4C17-80F2-AF378FA8167B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BB8D4-B4B8-4A7F-9B9E-7DA6D21C299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447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428750" y="274638"/>
            <a:ext cx="7258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  <a:endParaRPr lang="de-AT" altLang="de-DE" smtClean="0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428750" y="1600200"/>
            <a:ext cx="72580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de-AT" altLang="de-DE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E4835C-BD98-4758-8D11-C8065000F9E8}" type="datetimeFigureOut">
              <a:rPr lang="de-DE"/>
              <a:pPr>
                <a:defRPr/>
              </a:pPr>
              <a:t>02.09.2015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1DE697-085B-4277-BD86-ADD83BDFC1A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0" y="1428736"/>
            <a:ext cx="1169551" cy="5429264"/>
          </a:xfrm>
          <a:prstGeom prst="rect">
            <a:avLst/>
          </a:prstGeom>
          <a:solidFill>
            <a:srgbClr val="FF6600"/>
          </a:solidFill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4400" b="1" dirty="0">
                <a:solidFill>
                  <a:schemeClr val="bg1"/>
                </a:solidFill>
                <a:latin typeface="+mn-lt"/>
                <a:cs typeface="+mn-cs"/>
              </a:rPr>
              <a:t>Rechenregeln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>
                <a:latin typeface="+mn-lt"/>
                <a:cs typeface="+mn-cs"/>
              </a:rPr>
              <a:t>Klammerregeln</a:t>
            </a:r>
            <a:endParaRPr lang="de-AT" sz="4400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Algerian" pitchFamily="82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lgerian" pitchFamily="8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1500188" y="2130425"/>
            <a:ext cx="6958012" cy="1470025"/>
          </a:xfrm>
        </p:spPr>
        <p:txBody>
          <a:bodyPr/>
          <a:lstStyle/>
          <a:p>
            <a:r>
              <a:rPr lang="de-AT" altLang="de-DE" smtClean="0"/>
              <a:t>Klammerregeln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429375" y="6286500"/>
            <a:ext cx="2428875" cy="352425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Melanie </a:t>
            </a:r>
            <a:r>
              <a:rPr lang="de-AT" dirty="0" err="1" smtClean="0"/>
              <a:t>Gräbner</a:t>
            </a:r>
            <a:endParaRPr lang="de-AT" dirty="0"/>
          </a:p>
        </p:txBody>
      </p:sp>
      <p:pic>
        <p:nvPicPr>
          <p:cNvPr id="2052" name="Grafik 3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5072063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e Legende 4"/>
          <p:cNvSpPr/>
          <p:nvPr/>
        </p:nvSpPr>
        <p:spPr>
          <a:xfrm>
            <a:off x="4143375" y="4500563"/>
            <a:ext cx="2286000" cy="428625"/>
          </a:xfrm>
          <a:prstGeom prst="wedgeEllipseCallout">
            <a:avLst>
              <a:gd name="adj1" fmla="val 68610"/>
              <a:gd name="adj2" fmla="val 1135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Los geht´s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Klick auf mich!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Allgemein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Eine Klammer wird </a:t>
            </a:r>
            <a:r>
              <a:rPr lang="de-AT" dirty="0" smtClean="0">
                <a:solidFill>
                  <a:schemeClr val="accent6">
                    <a:lumMod val="75000"/>
                  </a:schemeClr>
                </a:solidFill>
              </a:rPr>
              <a:t>immer</a:t>
            </a:r>
            <a:r>
              <a:rPr lang="de-AT" dirty="0" smtClean="0"/>
              <a:t> zuerst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AT" dirty="0" smtClean="0"/>
              <a:t>gerechnet!</a:t>
            </a:r>
            <a:endParaRPr lang="de-AT" dirty="0"/>
          </a:p>
        </p:txBody>
      </p:sp>
      <p:pic>
        <p:nvPicPr>
          <p:cNvPr id="3076" name="Grafik 3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5072063"/>
            <a:ext cx="107156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e Legende 4"/>
          <p:cNvSpPr/>
          <p:nvPr/>
        </p:nvSpPr>
        <p:spPr>
          <a:xfrm>
            <a:off x="2571750" y="4143375"/>
            <a:ext cx="3500438" cy="1214438"/>
          </a:xfrm>
          <a:prstGeom prst="wedgeEllipseCallout">
            <a:avLst>
              <a:gd name="adj1" fmla="val 73289"/>
              <a:gd name="adj2" fmla="val 5286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Man kann Klammern auch auflösen ohne sie auszurechnen.</a:t>
            </a:r>
            <a:endParaRPr lang="de-AT" dirty="0"/>
          </a:p>
        </p:txBody>
      </p:sp>
      <p:sp>
        <p:nvSpPr>
          <p:cNvPr id="6" name="Rechteck 5"/>
          <p:cNvSpPr/>
          <p:nvPr/>
        </p:nvSpPr>
        <p:spPr>
          <a:xfrm>
            <a:off x="3571868" y="2500306"/>
            <a:ext cx="4071966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3 * </a:t>
            </a:r>
            <a:r>
              <a:rPr lang="de-AT" sz="3200" b="1" dirty="0">
                <a:solidFill>
                  <a:srgbClr val="FFC000"/>
                </a:solidFill>
              </a:rPr>
              <a:t>(4 + 5) </a:t>
            </a:r>
            <a:r>
              <a:rPr lang="de-AT" sz="3200" b="1" dirty="0"/>
              <a:t>= 3 * 9 = 27 </a:t>
            </a:r>
            <a:endParaRPr lang="de-AT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mtClean="0"/>
              <a:t>Auflösen der Klammer</a:t>
            </a: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de-AT" altLang="de-DE" smtClean="0"/>
              <a:t>Wenn ein „+“ oder ein „-“ vor der Klammer steht, kann die Klammer mit weggelassen werden wenn:</a:t>
            </a:r>
          </a:p>
          <a:p>
            <a:pPr marL="0" indent="0">
              <a:buFont typeface="Arial" charset="0"/>
              <a:buNone/>
            </a:pPr>
            <a:endParaRPr lang="de-AT" altLang="de-DE" smtClean="0"/>
          </a:p>
          <a:p>
            <a:pPr marL="0" indent="0">
              <a:buFont typeface="Arial" charset="0"/>
              <a:buNone/>
            </a:pPr>
            <a:endParaRPr lang="de-AT" altLang="de-DE" smtClean="0"/>
          </a:p>
        </p:txBody>
      </p:sp>
      <p:pic>
        <p:nvPicPr>
          <p:cNvPr id="4100" name="Grafik 7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5786438"/>
            <a:ext cx="107156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e Legende 8"/>
          <p:cNvSpPr/>
          <p:nvPr/>
        </p:nvSpPr>
        <p:spPr>
          <a:xfrm>
            <a:off x="4500563" y="4857750"/>
            <a:ext cx="2571750" cy="1143000"/>
          </a:xfrm>
          <a:prstGeom prst="wedgeEllipseCallout">
            <a:avLst>
              <a:gd name="adj1" fmla="val 76236"/>
              <a:gd name="adj2" fmla="val 5949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Auf der nächten Seite stehen die Regeln dafür.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4" name="Rechteck 3"/>
          <p:cNvSpPr/>
          <p:nvPr/>
        </p:nvSpPr>
        <p:spPr>
          <a:xfrm>
            <a:off x="1571604" y="2000240"/>
            <a:ext cx="364333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+ (a + b) = a + a + b </a:t>
            </a:r>
            <a:endParaRPr lang="de-AT" sz="3200" b="1" dirty="0"/>
          </a:p>
        </p:txBody>
      </p:sp>
      <p:sp>
        <p:nvSpPr>
          <p:cNvPr id="5" name="Rechteck 4"/>
          <p:cNvSpPr/>
          <p:nvPr/>
        </p:nvSpPr>
        <p:spPr>
          <a:xfrm>
            <a:off x="1571604" y="2928934"/>
            <a:ext cx="364333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+ (a - b) = a + a - b </a:t>
            </a:r>
            <a:endParaRPr lang="de-AT" sz="3200" b="1" dirty="0"/>
          </a:p>
        </p:txBody>
      </p:sp>
      <p:sp>
        <p:nvSpPr>
          <p:cNvPr id="6" name="Rechteck 5"/>
          <p:cNvSpPr/>
          <p:nvPr/>
        </p:nvSpPr>
        <p:spPr>
          <a:xfrm>
            <a:off x="1571604" y="3857628"/>
            <a:ext cx="364333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- (a + b) = a - a - b </a:t>
            </a:r>
            <a:endParaRPr lang="de-AT" sz="3200" b="1" dirty="0"/>
          </a:p>
        </p:txBody>
      </p:sp>
      <p:sp>
        <p:nvSpPr>
          <p:cNvPr id="7" name="Rechteck 6"/>
          <p:cNvSpPr/>
          <p:nvPr/>
        </p:nvSpPr>
        <p:spPr>
          <a:xfrm>
            <a:off x="1571604" y="4786298"/>
            <a:ext cx="364333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- (a - b) = a - a + b </a:t>
            </a:r>
            <a:endParaRPr lang="de-AT" sz="3200" b="1" dirty="0"/>
          </a:p>
        </p:txBody>
      </p:sp>
      <p:pic>
        <p:nvPicPr>
          <p:cNvPr id="5136" name="Grafik 7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5786438"/>
            <a:ext cx="107156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e Legende 8"/>
          <p:cNvSpPr/>
          <p:nvPr/>
        </p:nvSpPr>
        <p:spPr>
          <a:xfrm>
            <a:off x="5286375" y="2571750"/>
            <a:ext cx="3606800" cy="2857500"/>
          </a:xfrm>
          <a:prstGeom prst="wedgeEllipseCallout">
            <a:avLst>
              <a:gd name="adj1" fmla="val 36250"/>
              <a:gd name="adj2" fmla="val 6086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Wenn ein „+“ vor der Klammer steht, dann bleibt das Vorzeichen in der Klammer beim Auflösen der Klammer gleich. Wenn aber ein „-“ davor steht wird aus einem„+“  ein „-“ und aus einem  „-“ ein „+“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de-AT" altLang="de-DE" smtClean="0"/>
              <a:t>Wenn ein „*“ vor der Klammer steht wird immer der gesamte Inhalt der Klammer  beim Auflösen multipliziert.</a:t>
            </a:r>
          </a:p>
        </p:txBody>
      </p:sp>
      <p:sp>
        <p:nvSpPr>
          <p:cNvPr id="4" name="Rechteck 3"/>
          <p:cNvSpPr/>
          <p:nvPr/>
        </p:nvSpPr>
        <p:spPr>
          <a:xfrm>
            <a:off x="1619672" y="3717032"/>
            <a:ext cx="4357718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a * (a + b) = a * a + a * b </a:t>
            </a:r>
            <a:endParaRPr lang="de-AT" sz="3200" b="1" dirty="0"/>
          </a:p>
        </p:txBody>
      </p:sp>
      <p:pic>
        <p:nvPicPr>
          <p:cNvPr id="6151" name="Grafik 5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5808663"/>
            <a:ext cx="1049338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e Legende 6"/>
          <p:cNvSpPr/>
          <p:nvPr/>
        </p:nvSpPr>
        <p:spPr>
          <a:xfrm>
            <a:off x="6215063" y="4357688"/>
            <a:ext cx="2571750" cy="1071562"/>
          </a:xfrm>
          <a:prstGeom prst="wedgeEllipseCallout">
            <a:avLst>
              <a:gd name="adj1" fmla="val 36250"/>
              <a:gd name="adj2" fmla="val 6086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/>
              <a:t>Dieses Gesetz </a:t>
            </a:r>
            <a:r>
              <a:rPr lang="de-AT" dirty="0"/>
              <a:t>nenn man Distributivgesetz!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AT" dirty="0" smtClean="0"/>
              <a:t>Regeln für mehrere Klammern</a:t>
            </a:r>
            <a:endParaRPr lang="de-AT" dirty="0"/>
          </a:p>
        </p:txBody>
      </p:sp>
      <p:sp>
        <p:nvSpPr>
          <p:cNvPr id="717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Wenn mehrere Klammern hintereinander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stehen werden alle Klammern einzeln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ausgerechnet.</a:t>
            </a:r>
          </a:p>
        </p:txBody>
      </p:sp>
      <p:sp>
        <p:nvSpPr>
          <p:cNvPr id="4" name="Rechteck 3"/>
          <p:cNvSpPr/>
          <p:nvPr/>
        </p:nvSpPr>
        <p:spPr>
          <a:xfrm>
            <a:off x="1500166" y="3429000"/>
            <a:ext cx="4500594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(4 - 3) * (2 + 4) = 1 * 6 = 6  </a:t>
            </a:r>
            <a:endParaRPr lang="de-AT" sz="3200" b="1" dirty="0"/>
          </a:p>
        </p:txBody>
      </p:sp>
      <p:pic>
        <p:nvPicPr>
          <p:cNvPr id="7175" name="Grafik 4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5808663"/>
            <a:ext cx="1049338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6286500" y="4214813"/>
            <a:ext cx="2571750" cy="1285875"/>
          </a:xfrm>
          <a:prstGeom prst="wedgeEllipseCallout">
            <a:avLst>
              <a:gd name="adj1" fmla="val 28821"/>
              <a:gd name="adj2" fmla="val 9015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Die Reihenfolge ist egal, solange man alle Klammer zuerst ausrechnet.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de-AT" altLang="de-DE" smtClean="0"/>
              <a:t>Bei mehreren Klammern ineinander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werden zuerst die inneren und dann die</a:t>
            </a:r>
          </a:p>
          <a:p>
            <a:pPr>
              <a:buFont typeface="Arial" charset="0"/>
              <a:buNone/>
            </a:pPr>
            <a:r>
              <a:rPr lang="de-AT" altLang="de-DE" smtClean="0"/>
              <a:t>äußeren berechnet:</a:t>
            </a:r>
          </a:p>
        </p:txBody>
      </p:sp>
      <p:sp>
        <p:nvSpPr>
          <p:cNvPr id="4" name="Rechteck 3"/>
          <p:cNvSpPr/>
          <p:nvPr/>
        </p:nvSpPr>
        <p:spPr>
          <a:xfrm>
            <a:off x="1428728" y="3571876"/>
            <a:ext cx="742955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3200" b="1" dirty="0"/>
              <a:t>[</a:t>
            </a:r>
            <a:r>
              <a:rPr lang="de-AT" sz="3200" b="1" dirty="0">
                <a:solidFill>
                  <a:srgbClr val="FFC000"/>
                </a:solidFill>
              </a:rPr>
              <a:t>(4 - 3) </a:t>
            </a:r>
            <a:r>
              <a:rPr lang="de-AT" sz="3200" b="1" dirty="0"/>
              <a:t>* </a:t>
            </a:r>
            <a:r>
              <a:rPr lang="de-AT" sz="3200" b="1" dirty="0">
                <a:solidFill>
                  <a:srgbClr val="FFC000"/>
                </a:solidFill>
              </a:rPr>
              <a:t>(2 + 4)  </a:t>
            </a:r>
            <a:r>
              <a:rPr lang="de-AT" sz="3200" b="1" dirty="0"/>
              <a:t>+4] * 3 = </a:t>
            </a:r>
            <a:r>
              <a:rPr lang="de-AT" sz="3200" b="1" dirty="0">
                <a:solidFill>
                  <a:srgbClr val="FFC000"/>
                </a:solidFill>
              </a:rPr>
              <a:t>[ 1 * 6 + 4] </a:t>
            </a:r>
            <a:r>
              <a:rPr lang="de-AT" sz="3200" b="1" dirty="0"/>
              <a:t>* 3 = </a:t>
            </a:r>
            <a:r>
              <a:rPr lang="de-AT" sz="3200" b="1" dirty="0">
                <a:solidFill>
                  <a:srgbClr val="FFC000"/>
                </a:solidFill>
              </a:rPr>
              <a:t>[6 + 4] </a:t>
            </a:r>
            <a:r>
              <a:rPr lang="de-AT" sz="3200" b="1" dirty="0"/>
              <a:t>=10 *3 = 30  </a:t>
            </a:r>
            <a:endParaRPr lang="de-AT" sz="3200" b="1" dirty="0"/>
          </a:p>
        </p:txBody>
      </p:sp>
      <p:pic>
        <p:nvPicPr>
          <p:cNvPr id="8199" name="Grafik 4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808663"/>
            <a:ext cx="1049338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e Legende 5"/>
          <p:cNvSpPr/>
          <p:nvPr/>
        </p:nvSpPr>
        <p:spPr>
          <a:xfrm>
            <a:off x="3357563" y="4786313"/>
            <a:ext cx="2571750" cy="1285875"/>
          </a:xfrm>
          <a:prstGeom prst="wedgeEllipseCallout">
            <a:avLst>
              <a:gd name="adj1" fmla="val 103429"/>
              <a:gd name="adj2" fmla="val 470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/>
              <a:t>Dies waren alle wichtigen Regeln für das Rechen mit Klammern.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altLang="de-DE" smtClean="0"/>
          </a:p>
        </p:txBody>
      </p:sp>
      <p:sp>
        <p:nvSpPr>
          <p:cNvPr id="4" name="Ovale Legende 3"/>
          <p:cNvSpPr/>
          <p:nvPr/>
        </p:nvSpPr>
        <p:spPr>
          <a:xfrm>
            <a:off x="2786063" y="3214688"/>
            <a:ext cx="2857500" cy="928687"/>
          </a:xfrm>
          <a:prstGeom prst="wedgeEllipseCallout">
            <a:avLst>
              <a:gd name="adj1" fmla="val 72804"/>
              <a:gd name="adj2" fmla="val 6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4400" b="1" dirty="0">
                <a:solidFill>
                  <a:schemeClr val="tx1"/>
                </a:solidFill>
                <a:latin typeface="Algerian" pitchFamily="82" charset="0"/>
                <a:ea typeface="+mj-ea"/>
                <a:cs typeface="+mj-cs"/>
              </a:rPr>
              <a:t>Danke</a:t>
            </a:r>
          </a:p>
        </p:txBody>
      </p:sp>
      <p:pic>
        <p:nvPicPr>
          <p:cNvPr id="9221" name="Grafik 4" descr="fishy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4143375"/>
            <a:ext cx="1049337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On-screen Show (4:3)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Algerian</vt:lpstr>
      <vt:lpstr>Moderation</vt:lpstr>
      <vt:lpstr>Klammerregeln</vt:lpstr>
      <vt:lpstr>Allgemein</vt:lpstr>
      <vt:lpstr>Auflösen der Klammer</vt:lpstr>
      <vt:lpstr>PowerPoint Presentation</vt:lpstr>
      <vt:lpstr>PowerPoint Presentation</vt:lpstr>
      <vt:lpstr>Regeln für mehrere Klammern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Melanie</dc:creator>
  <cp:lastModifiedBy>Weissleder,Werner</cp:lastModifiedBy>
  <cp:revision>14</cp:revision>
  <dcterms:created xsi:type="dcterms:W3CDTF">2011-02-19T18:28:25Z</dcterms:created>
  <dcterms:modified xsi:type="dcterms:W3CDTF">2015-09-02T15:57:36Z</dcterms:modified>
</cp:coreProperties>
</file>