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8D78D5-7E58-4F50-9363-320D422D2D36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4B98BB-027B-4E5B-A3E2-904DEF989E2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Rentenrechnung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Thomas </a:t>
            </a:r>
            <a:r>
              <a:rPr lang="de-DE" dirty="0" err="1" smtClean="0"/>
              <a:t>Trapel</a:t>
            </a:r>
            <a:r>
              <a:rPr lang="de-DE" dirty="0" smtClean="0"/>
              <a:t>, Daniel Sigmund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Rente: eine Folge von Zahlungen in gleicher Höhe und gleichen Zeitabständen</a:t>
            </a:r>
          </a:p>
          <a:p>
            <a:endParaRPr lang="de-DE" dirty="0"/>
          </a:p>
          <a:p>
            <a:r>
              <a:rPr lang="de-DE" dirty="0" smtClean="0"/>
              <a:t>Gleichbleibende </a:t>
            </a:r>
            <a:r>
              <a:rPr lang="de-DE" dirty="0" smtClean="0"/>
              <a:t>Rate</a:t>
            </a:r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Rentenrechnung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Man unterscheidet zwischen: </a:t>
            </a:r>
          </a:p>
          <a:p>
            <a:pPr lvl="1"/>
            <a:r>
              <a:rPr lang="de-DE" dirty="0" smtClean="0"/>
              <a:t>Nachschüssiger Rente</a:t>
            </a:r>
          </a:p>
          <a:p>
            <a:pPr lvl="1">
              <a:buNone/>
            </a:pPr>
            <a:r>
              <a:rPr lang="de-DE" dirty="0"/>
              <a:t>	</a:t>
            </a:r>
            <a:r>
              <a:rPr lang="de-DE" dirty="0" smtClean="0"/>
              <a:t>Rentenzahlung erfolgt immer am </a:t>
            </a:r>
            <a:r>
              <a:rPr lang="de-DE" b="1" dirty="0" smtClean="0"/>
              <a:t>Ende</a:t>
            </a:r>
            <a:r>
              <a:rPr lang="de-DE" dirty="0" smtClean="0"/>
              <a:t> der Periode</a:t>
            </a:r>
          </a:p>
          <a:p>
            <a:pPr lvl="1">
              <a:buNone/>
            </a:pPr>
            <a:endParaRPr lang="de-DE" dirty="0" smtClean="0"/>
          </a:p>
          <a:p>
            <a:pPr lvl="1"/>
            <a:r>
              <a:rPr lang="de-DE" dirty="0" err="1" smtClean="0"/>
              <a:t>Vorschüssige</a:t>
            </a:r>
            <a:r>
              <a:rPr lang="de-DE" dirty="0" smtClean="0"/>
              <a:t> Rente</a:t>
            </a:r>
          </a:p>
          <a:p>
            <a:pPr lvl="1">
              <a:buNone/>
            </a:pPr>
            <a:r>
              <a:rPr lang="de-DE" dirty="0"/>
              <a:t>	</a:t>
            </a:r>
            <a:r>
              <a:rPr lang="de-DE" dirty="0" smtClean="0"/>
              <a:t>Rentenzahlung erfolgt immer am </a:t>
            </a:r>
            <a:r>
              <a:rPr lang="de-DE" b="1" dirty="0" smtClean="0"/>
              <a:t>Anfang</a:t>
            </a:r>
            <a:r>
              <a:rPr lang="de-DE" dirty="0" smtClean="0"/>
              <a:t> der Periode</a:t>
            </a:r>
          </a:p>
          <a:p>
            <a:pPr lvl="1">
              <a:buNone/>
            </a:pPr>
            <a:r>
              <a:rPr lang="de-DE" dirty="0"/>
              <a:t>	</a:t>
            </a:r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Rentenrechnung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Alle Renten können auf das Ende der Periode </a:t>
            </a:r>
            <a:r>
              <a:rPr lang="de-DE" b="1" dirty="0" err="1" smtClean="0"/>
              <a:t>aufgezinst</a:t>
            </a:r>
            <a:r>
              <a:rPr lang="de-DE" dirty="0" smtClean="0"/>
              <a:t> werden </a:t>
            </a:r>
            <a:r>
              <a:rPr lang="de-DE" dirty="0" smtClean="0">
                <a:sym typeface="Wingdings" pitchFamily="2" charset="2"/>
              </a:rPr>
              <a:t> </a:t>
            </a:r>
            <a:r>
              <a:rPr lang="de-DE" b="1" dirty="0" err="1" smtClean="0">
                <a:sym typeface="Wingdings" pitchFamily="2" charset="2"/>
              </a:rPr>
              <a:t>Endwert</a:t>
            </a:r>
            <a:endParaRPr lang="de-DE" b="1" dirty="0" smtClean="0">
              <a:sym typeface="Wingdings" pitchFamily="2" charset="2"/>
            </a:endParaRPr>
          </a:p>
          <a:p>
            <a:endParaRPr lang="de-DE" dirty="0">
              <a:sym typeface="Wingdings" pitchFamily="2" charset="2"/>
            </a:endParaRPr>
          </a:p>
          <a:p>
            <a:r>
              <a:rPr lang="de-DE" dirty="0" smtClean="0">
                <a:sym typeface="Wingdings" pitchFamily="2" charset="2"/>
              </a:rPr>
              <a:t>Alle Renten können auf den Anfang der ersten Periode </a:t>
            </a:r>
            <a:r>
              <a:rPr lang="de-DE" b="1" dirty="0" err="1" smtClean="0">
                <a:sym typeface="Wingdings" pitchFamily="2" charset="2"/>
              </a:rPr>
              <a:t>abgezinst</a:t>
            </a:r>
            <a:r>
              <a:rPr lang="de-DE" dirty="0" smtClean="0">
                <a:sym typeface="Wingdings" pitchFamily="2" charset="2"/>
              </a:rPr>
              <a:t> werden  </a:t>
            </a:r>
            <a:r>
              <a:rPr lang="de-DE" b="1" dirty="0" smtClean="0">
                <a:sym typeface="Wingdings" pitchFamily="2" charset="2"/>
              </a:rPr>
              <a:t>Barwert</a:t>
            </a:r>
            <a:endParaRPr lang="de-DE" b="1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Rentenrechnung</a:t>
            </a:r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Rentenrechnung</a:t>
            </a:r>
            <a:endParaRPr lang="de-DE" dirty="0"/>
          </a:p>
        </p:txBody>
      </p:sp>
      <p:cxnSp>
        <p:nvCxnSpPr>
          <p:cNvPr id="5" name="Gerade Verbindung mit Pfeil 4"/>
          <p:cNvCxnSpPr/>
          <p:nvPr/>
        </p:nvCxnSpPr>
        <p:spPr>
          <a:xfrm>
            <a:off x="611560" y="2852936"/>
            <a:ext cx="7632848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1560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3923928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131840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2339752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1475656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4644008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5364088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6084168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6804248" y="27809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395536" y="3284984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0          1           </a:t>
            </a:r>
            <a:r>
              <a:rPr lang="de-DE" dirty="0"/>
              <a:t>2</a:t>
            </a:r>
            <a:r>
              <a:rPr lang="de-DE" dirty="0" smtClean="0"/>
              <a:t>        3         4        5        6       7        8</a:t>
            </a:r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611560" y="4221088"/>
            <a:ext cx="66247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Die Zeitachse wird so gelegt, dass der Zeitpunkt 0 auch immer der Beginn des ersten Zinsjahres ist. </a:t>
            </a:r>
          </a:p>
          <a:p>
            <a:endParaRPr lang="de-DE" dirty="0"/>
          </a:p>
          <a:p>
            <a:r>
              <a:rPr lang="de-DE" dirty="0" smtClean="0"/>
              <a:t>Bei 1 endet dieses und das zweite beginnt dort gleichzeitig </a:t>
            </a:r>
            <a:r>
              <a:rPr lang="de-DE" dirty="0" smtClean="0">
                <a:sym typeface="Wingdings" pitchFamily="2" charset="2"/>
              </a:rPr>
              <a:t>endet wiederum bei 2 usw.</a:t>
            </a:r>
            <a:endParaRPr lang="de-DE" dirty="0"/>
          </a:p>
        </p:txBody>
      </p:sp>
      <p:cxnSp>
        <p:nvCxnSpPr>
          <p:cNvPr id="21" name="Gerade Verbindung mit Pfeil 20"/>
          <p:cNvCxnSpPr/>
          <p:nvPr/>
        </p:nvCxnSpPr>
        <p:spPr>
          <a:xfrm flipH="1">
            <a:off x="683568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 flipH="1">
            <a:off x="2339752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/>
          <p:nvPr/>
        </p:nvCxnSpPr>
        <p:spPr>
          <a:xfrm flipH="1">
            <a:off x="3131840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 flipH="1">
            <a:off x="3923928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 flipH="1">
            <a:off x="4644008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 flipH="1">
            <a:off x="5364088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 flipH="1">
            <a:off x="6084168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 flipH="1">
            <a:off x="1475656" y="2132856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827584" y="17728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 </a:t>
            </a:r>
            <a:r>
              <a:rPr lang="de-DE" b="1" dirty="0" smtClean="0"/>
              <a:t>R</a:t>
            </a:r>
            <a:endParaRPr lang="de-DE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Wird verwendet, um den </a:t>
            </a:r>
            <a:r>
              <a:rPr lang="de-AT" dirty="0" err="1" smtClean="0"/>
              <a:t>Endwert</a:t>
            </a:r>
            <a:r>
              <a:rPr lang="de-AT" dirty="0" smtClean="0"/>
              <a:t> auszurechnen</a:t>
            </a:r>
          </a:p>
          <a:p>
            <a:r>
              <a:rPr lang="de-AT" dirty="0" smtClean="0"/>
              <a:t>Eingabe: </a:t>
            </a:r>
            <a:br>
              <a:rPr lang="de-AT" dirty="0" smtClean="0"/>
            </a:br>
            <a:r>
              <a:rPr lang="de-AT" sz="2800" dirty="0" smtClean="0"/>
              <a:t>=ZW(</a:t>
            </a:r>
            <a:r>
              <a:rPr lang="de-AT" sz="2800" dirty="0" err="1" smtClean="0"/>
              <a:t>Zinssatz;Laufzeit</a:t>
            </a:r>
            <a:r>
              <a:rPr lang="de-AT" sz="2800" dirty="0" smtClean="0"/>
              <a:t>;-Einzahlung;-Buchwert;0/1)</a:t>
            </a:r>
          </a:p>
          <a:p>
            <a:pPr lvl="1"/>
            <a:r>
              <a:rPr lang="de-AT" dirty="0" smtClean="0"/>
              <a:t>Letzte Ziffer steht für:</a:t>
            </a:r>
          </a:p>
          <a:p>
            <a:pPr lvl="2"/>
            <a:r>
              <a:rPr lang="de-AT" dirty="0" smtClean="0"/>
              <a:t>0 – nachschüssig</a:t>
            </a:r>
          </a:p>
          <a:p>
            <a:pPr lvl="2"/>
            <a:r>
              <a:rPr lang="de-AT" dirty="0" smtClean="0"/>
              <a:t>1 – </a:t>
            </a:r>
            <a:r>
              <a:rPr lang="de-AT" dirty="0" err="1" smtClean="0"/>
              <a:t>vorschüssig</a:t>
            </a:r>
            <a:endParaRPr lang="de-AT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Die Funktion ZW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06194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 smtClean="0"/>
              <a:t>Eine Rentenzahlung von € 1.500,- pro Jahr wird 10 Jahre lang geleistet, wobei der Zinssatz 5 % beträgt. Wie groß ist der </a:t>
            </a:r>
            <a:r>
              <a:rPr lang="de-AT" dirty="0" err="1" smtClean="0"/>
              <a:t>Endwert</a:t>
            </a:r>
            <a:r>
              <a:rPr lang="de-AT" dirty="0" smtClean="0"/>
              <a:t>, wenn die Zahlungen</a:t>
            </a:r>
          </a:p>
          <a:p>
            <a:pPr marL="0" indent="0"/>
            <a:r>
              <a:rPr lang="de-AT" dirty="0" smtClean="0"/>
              <a:t> </a:t>
            </a:r>
            <a:r>
              <a:rPr lang="de-AT" dirty="0" err="1" smtClean="0"/>
              <a:t>vorschüssig</a:t>
            </a:r>
            <a:endParaRPr lang="de-AT" dirty="0" smtClean="0"/>
          </a:p>
          <a:p>
            <a:pPr marL="0" indent="0"/>
            <a:r>
              <a:rPr lang="de-AT" dirty="0" smtClean="0"/>
              <a:t> nachschüssig</a:t>
            </a:r>
          </a:p>
          <a:p>
            <a:pPr marL="0" indent="0">
              <a:buNone/>
            </a:pPr>
            <a:r>
              <a:rPr lang="de-AT" dirty="0" smtClean="0"/>
              <a:t>erfolgen?</a:t>
            </a:r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 ZW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15356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1718" r="66995" b="62775"/>
          <a:stretch>
            <a:fillRect/>
          </a:stretch>
        </p:blipFill>
        <p:spPr bwMode="auto">
          <a:xfrm>
            <a:off x="755576" y="2420888"/>
            <a:ext cx="763284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 ZW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384591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155</Words>
  <Application>Microsoft Office PowerPoint</Application>
  <PresentationFormat>Bildschirmpräsentation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Deimos</vt:lpstr>
      <vt:lpstr>Rentenrechnung</vt:lpstr>
      <vt:lpstr>Rentenrechnung</vt:lpstr>
      <vt:lpstr>Rentenrechnung</vt:lpstr>
      <vt:lpstr>Rentenrechnung</vt:lpstr>
      <vt:lpstr>Rentenrechnung</vt:lpstr>
      <vt:lpstr>Die Funktion ZW</vt:lpstr>
      <vt:lpstr>Beispiel ZW</vt:lpstr>
      <vt:lpstr>Beispiel ZW</vt:lpstr>
    </vt:vector>
  </TitlesOfParts>
  <Company>TU Wien - Studentenversion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Rentenrechnung</dc:title>
  <dc:creator>winnewanne</dc:creator>
  <cp:lastModifiedBy>Gabriela Auer</cp:lastModifiedBy>
  <cp:revision>6</cp:revision>
  <dcterms:created xsi:type="dcterms:W3CDTF">2012-02-26T14:21:23Z</dcterms:created>
  <dcterms:modified xsi:type="dcterms:W3CDTF">2013-03-13T08:22:38Z</dcterms:modified>
</cp:coreProperties>
</file>