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E770-8150-4855-BD2D-8959699460EF}" type="datetimeFigureOut">
              <a:rPr lang="de-AT" smtClean="0"/>
              <a:t>02.07.2012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C7E5FC-E476-434C-96B5-F312FBDD6FA9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E770-8150-4855-BD2D-8959699460EF}" type="datetimeFigureOut">
              <a:rPr lang="de-AT" smtClean="0"/>
              <a:t>02.07.2012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E5FC-E476-434C-96B5-F312FBDD6FA9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3C7E5FC-E476-434C-96B5-F312FBDD6FA9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E770-8150-4855-BD2D-8959699460EF}" type="datetimeFigureOut">
              <a:rPr lang="de-AT" smtClean="0"/>
              <a:t>02.07.2012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E770-8150-4855-BD2D-8959699460EF}" type="datetimeFigureOut">
              <a:rPr lang="de-AT" smtClean="0"/>
              <a:t>02.07.2012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3C7E5FC-E476-434C-96B5-F312FBDD6FA9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E770-8150-4855-BD2D-8959699460EF}" type="datetimeFigureOut">
              <a:rPr lang="de-AT" smtClean="0"/>
              <a:t>02.07.2012</a:t>
            </a:fld>
            <a:endParaRPr lang="de-AT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C7E5FC-E476-434C-96B5-F312FBDD6FA9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E97E770-8150-4855-BD2D-8959699460EF}" type="datetimeFigureOut">
              <a:rPr lang="de-AT" smtClean="0"/>
              <a:t>02.07.2012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E5FC-E476-434C-96B5-F312FBDD6FA9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E770-8150-4855-BD2D-8959699460EF}" type="datetimeFigureOut">
              <a:rPr lang="de-AT" smtClean="0"/>
              <a:t>02.07.2012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AT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3C7E5FC-E476-434C-96B5-F312FBDD6FA9}" type="slidenum">
              <a:rPr lang="de-AT" smtClean="0"/>
              <a:t>‹Nr.›</a:t>
            </a:fld>
            <a:endParaRPr lang="de-AT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E770-8150-4855-BD2D-8959699460EF}" type="datetimeFigureOut">
              <a:rPr lang="de-AT" smtClean="0"/>
              <a:t>02.07.2012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3C7E5FC-E476-434C-96B5-F312FBDD6FA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E770-8150-4855-BD2D-8959699460EF}" type="datetimeFigureOut">
              <a:rPr lang="de-AT" smtClean="0"/>
              <a:t>02.07.2012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C7E5FC-E476-434C-96B5-F312FBDD6FA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C7E5FC-E476-434C-96B5-F312FBDD6FA9}" type="slidenum">
              <a:rPr lang="de-AT" smtClean="0"/>
              <a:t>‹Nr.›</a:t>
            </a:fld>
            <a:endParaRPr lang="de-AT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E770-8150-4855-BD2D-8959699460EF}" type="datetimeFigureOut">
              <a:rPr lang="de-AT" smtClean="0"/>
              <a:t>02.07.2012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3C7E5FC-E476-434C-96B5-F312FBDD6FA9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97E770-8150-4855-BD2D-8959699460EF}" type="datetimeFigureOut">
              <a:rPr lang="de-AT" smtClean="0"/>
              <a:t>02.07.2012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E97E770-8150-4855-BD2D-8959699460EF}" type="datetimeFigureOut">
              <a:rPr lang="de-AT" smtClean="0"/>
              <a:t>02.07.2012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C7E5FC-E476-434C-96B5-F312FBDD6FA9}" type="slidenum">
              <a:rPr lang="de-AT" smtClean="0"/>
              <a:t>‹Nr.›</a:t>
            </a:fld>
            <a:endParaRPr lang="de-AT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Mit Hansi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Rentenrechnung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13736"/>
            <a:ext cx="2808312" cy="2808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4863">
            <a:off x="755576" y="4221088"/>
            <a:ext cx="3533775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8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Lösung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38256"/>
          </a:xfrm>
        </p:spPr>
        <p:txBody>
          <a:bodyPr/>
          <a:lstStyle/>
          <a:p>
            <a:r>
              <a:rPr lang="de-AT" dirty="0" smtClean="0"/>
              <a:t>Habt ihr die Zahlen richtig in die Formel eingefügt und in den Taschenrechner (mit Klammern!) eingegeben, so solltet Ihr zu diesem Ergebnis kommen:</a:t>
            </a:r>
          </a:p>
          <a:p>
            <a:pPr marL="0" indent="0">
              <a:buNone/>
            </a:pPr>
            <a:r>
              <a:rPr lang="de-AT" dirty="0" smtClean="0"/>
              <a:t>			</a:t>
            </a:r>
            <a:r>
              <a:rPr lang="de-AT" b="1" u="sng" dirty="0" smtClean="0"/>
              <a:t>R=5.052,34</a:t>
            </a:r>
          </a:p>
          <a:p>
            <a:pPr marL="0" indent="0">
              <a:buNone/>
            </a:pPr>
            <a:endParaRPr lang="de-AT" b="1" u="sng" dirty="0" smtClean="0"/>
          </a:p>
          <a:p>
            <a:r>
              <a:rPr lang="de-AT" dirty="0" smtClean="0"/>
              <a:t>Das ist nun die neue Rate, mit welcher </a:t>
            </a:r>
            <a:r>
              <a:rPr lang="de-AT" dirty="0"/>
              <a:t>H</a:t>
            </a:r>
            <a:r>
              <a:rPr lang="de-AT" dirty="0" smtClean="0"/>
              <a:t>err A seine Schulden innerhalb von 9 Jahren begleichen kann.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548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Geschafft!</a:t>
            </a:r>
            <a:endParaRPr lang="de-A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r="15036"/>
          <a:stretch/>
        </p:blipFill>
        <p:spPr bwMode="auto">
          <a:xfrm>
            <a:off x="6444208" y="3717032"/>
            <a:ext cx="2438795" cy="259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e Legende 3"/>
          <p:cNvSpPr/>
          <p:nvPr/>
        </p:nvSpPr>
        <p:spPr>
          <a:xfrm flipH="1">
            <a:off x="251520" y="1412776"/>
            <a:ext cx="5544616" cy="3459646"/>
          </a:xfrm>
          <a:prstGeom prst="wedgeEllipseCallout">
            <a:avLst>
              <a:gd name="adj1" fmla="val -78389"/>
              <a:gd name="adj2" fmla="val 58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1331640" y="1849937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A Wahnsinn!</a:t>
            </a:r>
          </a:p>
          <a:p>
            <a:pPr algn="ctr"/>
            <a:r>
              <a:rPr lang="de-AT" dirty="0" smtClean="0"/>
              <a:t>Jetzt haben wir‘s geschafft!</a:t>
            </a:r>
          </a:p>
          <a:p>
            <a:pPr algn="ctr"/>
            <a:endParaRPr lang="de-AT" dirty="0"/>
          </a:p>
          <a:p>
            <a:pPr algn="ctr"/>
            <a:r>
              <a:rPr lang="de-AT" smtClean="0"/>
              <a:t>Seid </a:t>
            </a:r>
            <a:r>
              <a:rPr lang="de-AT" dirty="0" smtClean="0"/>
              <a:t>Ihr auch auf die richtige Lösung gekommen?</a:t>
            </a:r>
          </a:p>
          <a:p>
            <a:pPr algn="ctr"/>
            <a:endParaRPr lang="de-AT" dirty="0"/>
          </a:p>
          <a:p>
            <a:pPr algn="ctr"/>
            <a:r>
              <a:rPr lang="de-AT" dirty="0" smtClean="0"/>
              <a:t>Dann brav weiter üben! Die Kristallkugel der Rentenrechnung gehört bald Euch!</a:t>
            </a:r>
          </a:p>
        </p:txBody>
      </p:sp>
    </p:spTree>
    <p:extLst>
      <p:ext uri="{BB962C8B-B14F-4D97-AF65-F5344CB8AC3E}">
        <p14:creationId xmlns:p14="http://schemas.microsoft.com/office/powerpoint/2010/main" val="35100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Herr A muss innerhalb von 12 Jahren </a:t>
            </a:r>
            <a:r>
              <a:rPr lang="de-AT" dirty="0" err="1" smtClean="0"/>
              <a:t>vorschüssig</a:t>
            </a:r>
            <a:r>
              <a:rPr lang="de-AT" dirty="0" smtClean="0"/>
              <a:t> 3500 € </a:t>
            </a:r>
            <a:r>
              <a:rPr lang="de-AT" dirty="0" smtClean="0"/>
              <a:t>jährlich </a:t>
            </a:r>
            <a:r>
              <a:rPr lang="de-AT" dirty="0" smtClean="0"/>
              <a:t>einzahlen, damit er seine Schulden begleicht.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Allerdings möchte er die Zahlungen erst nach </a:t>
            </a:r>
            <a:r>
              <a:rPr lang="de-AT" b="1" dirty="0" smtClean="0"/>
              <a:t>3 Jahren</a:t>
            </a:r>
            <a:r>
              <a:rPr lang="de-AT" dirty="0" smtClean="0"/>
              <a:t> tätigen. Wie verändert sich </a:t>
            </a:r>
            <a:r>
              <a:rPr lang="de-AT" smtClean="0"/>
              <a:t>die </a:t>
            </a:r>
            <a:r>
              <a:rPr lang="de-AT" smtClean="0"/>
              <a:t>Rate </a:t>
            </a:r>
            <a:r>
              <a:rPr lang="de-AT" dirty="0" smtClean="0"/>
              <a:t>von 3500€, wenn Herr A dennoch </a:t>
            </a:r>
            <a:r>
              <a:rPr lang="de-AT" smtClean="0"/>
              <a:t>innerhalb </a:t>
            </a:r>
            <a:r>
              <a:rPr lang="de-AT" smtClean="0"/>
              <a:t>derselben </a:t>
            </a:r>
            <a:r>
              <a:rPr lang="de-AT" dirty="0" smtClean="0"/>
              <a:t>12 Jahre fertig sein möchte? (d.h. statt 12 Jahren, nur 9 Jahre Zahlung </a:t>
            </a:r>
            <a:r>
              <a:rPr lang="de-AT" dirty="0" smtClean="0">
                <a:sym typeface="Wingdings" pitchFamily="2" charset="2"/>
              </a:rPr>
              <a:t> Rente wird höher)</a:t>
            </a:r>
            <a:endParaRPr lang="de-AT" dirty="0" smtClean="0"/>
          </a:p>
          <a:p>
            <a:pPr marL="0" indent="0">
              <a:buNone/>
            </a:pPr>
            <a:r>
              <a:rPr lang="de-AT" dirty="0"/>
              <a:t> </a:t>
            </a:r>
          </a:p>
          <a:p>
            <a:pPr marL="0" indent="0">
              <a:buNone/>
            </a:pPr>
            <a:r>
              <a:rPr lang="de-AT" dirty="0"/>
              <a:t> </a:t>
            </a:r>
            <a:r>
              <a:rPr lang="de-AT" dirty="0" smtClean="0"/>
              <a:t>   Zinssatz beträgt 5% jährlich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15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</a:t>
            </a:r>
            <a:endParaRPr lang="de-AT" dirty="0"/>
          </a:p>
        </p:txBody>
      </p:sp>
      <p:grpSp>
        <p:nvGrpSpPr>
          <p:cNvPr id="41" name="Gruppieren 40"/>
          <p:cNvGrpSpPr/>
          <p:nvPr/>
        </p:nvGrpSpPr>
        <p:grpSpPr>
          <a:xfrm>
            <a:off x="1057852" y="3291716"/>
            <a:ext cx="7128792" cy="313168"/>
            <a:chOff x="1088716" y="3965072"/>
            <a:chExt cx="7128792" cy="313168"/>
          </a:xfrm>
        </p:grpSpPr>
        <p:cxnSp>
          <p:nvCxnSpPr>
            <p:cNvPr id="5" name="Gerade Verbindung 4"/>
            <p:cNvCxnSpPr/>
            <p:nvPr/>
          </p:nvCxnSpPr>
          <p:spPr>
            <a:xfrm>
              <a:off x="1088716" y="4120528"/>
              <a:ext cx="71287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1088716" y="3976512"/>
              <a:ext cx="0" cy="2880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>
              <a:off x="1673799" y="3990208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>
              <a:off x="2258881" y="3976512"/>
              <a:ext cx="0" cy="2880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2843964" y="3976512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3390033" y="3965072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3897113" y="3965072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4482196" y="3965072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5067279" y="3965072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5652361" y="3965072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6237444" y="3965072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6822527" y="3965072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7524626" y="3974216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8217508" y="3976512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feld 21"/>
          <p:cNvSpPr txBox="1"/>
          <p:nvPr/>
        </p:nvSpPr>
        <p:spPr>
          <a:xfrm>
            <a:off x="891282" y="2915520"/>
            <a:ext cx="33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1</a:t>
            </a:r>
            <a:endParaRPr lang="de-AT" dirty="0"/>
          </a:p>
        </p:txBody>
      </p:sp>
      <p:sp>
        <p:nvSpPr>
          <p:cNvPr id="23" name="Textfeld 22"/>
          <p:cNvSpPr txBox="1"/>
          <p:nvPr/>
        </p:nvSpPr>
        <p:spPr>
          <a:xfrm>
            <a:off x="2072346" y="2922384"/>
            <a:ext cx="33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3</a:t>
            </a:r>
            <a:endParaRPr lang="de-AT" dirty="0"/>
          </a:p>
        </p:txBody>
      </p:sp>
      <p:sp>
        <p:nvSpPr>
          <p:cNvPr id="24" name="Textfeld 23"/>
          <p:cNvSpPr txBox="1"/>
          <p:nvPr/>
        </p:nvSpPr>
        <p:spPr>
          <a:xfrm>
            <a:off x="1472542" y="2899660"/>
            <a:ext cx="33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2</a:t>
            </a:r>
            <a:endParaRPr lang="de-AT" dirty="0"/>
          </a:p>
        </p:txBody>
      </p:sp>
      <p:sp>
        <p:nvSpPr>
          <p:cNvPr id="25" name="Textfeld 24"/>
          <p:cNvSpPr txBox="1"/>
          <p:nvPr/>
        </p:nvSpPr>
        <p:spPr>
          <a:xfrm>
            <a:off x="5454927" y="2928104"/>
            <a:ext cx="33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9</a:t>
            </a:r>
            <a:endParaRPr lang="de-AT" dirty="0"/>
          </a:p>
        </p:txBody>
      </p:sp>
      <p:sp>
        <p:nvSpPr>
          <p:cNvPr id="26" name="Textfeld 25"/>
          <p:cNvSpPr txBox="1"/>
          <p:nvPr/>
        </p:nvSpPr>
        <p:spPr>
          <a:xfrm>
            <a:off x="4869845" y="2899660"/>
            <a:ext cx="33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8</a:t>
            </a:r>
            <a:endParaRPr lang="de-AT" dirty="0"/>
          </a:p>
        </p:txBody>
      </p:sp>
      <p:sp>
        <p:nvSpPr>
          <p:cNvPr id="27" name="Textfeld 26"/>
          <p:cNvSpPr txBox="1"/>
          <p:nvPr/>
        </p:nvSpPr>
        <p:spPr>
          <a:xfrm>
            <a:off x="4284762" y="2899660"/>
            <a:ext cx="33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7</a:t>
            </a:r>
            <a:endParaRPr lang="de-AT" dirty="0"/>
          </a:p>
        </p:txBody>
      </p:sp>
      <p:sp>
        <p:nvSpPr>
          <p:cNvPr id="28" name="Textfeld 27"/>
          <p:cNvSpPr txBox="1"/>
          <p:nvPr/>
        </p:nvSpPr>
        <p:spPr>
          <a:xfrm>
            <a:off x="3699679" y="2931528"/>
            <a:ext cx="33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6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192599" y="2899660"/>
            <a:ext cx="33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5</a:t>
            </a:r>
            <a:endParaRPr lang="de-AT" dirty="0"/>
          </a:p>
        </p:txBody>
      </p:sp>
      <p:sp>
        <p:nvSpPr>
          <p:cNvPr id="30" name="Textfeld 29"/>
          <p:cNvSpPr txBox="1"/>
          <p:nvPr/>
        </p:nvSpPr>
        <p:spPr>
          <a:xfrm>
            <a:off x="2646530" y="2899660"/>
            <a:ext cx="33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4</a:t>
            </a:r>
            <a:endParaRPr lang="de-AT" dirty="0"/>
          </a:p>
        </p:txBody>
      </p:sp>
      <p:sp>
        <p:nvSpPr>
          <p:cNvPr id="31" name="Textfeld 30"/>
          <p:cNvSpPr txBox="1"/>
          <p:nvPr/>
        </p:nvSpPr>
        <p:spPr>
          <a:xfrm>
            <a:off x="6040010" y="2908672"/>
            <a:ext cx="44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10</a:t>
            </a:r>
            <a:endParaRPr lang="de-AT" dirty="0"/>
          </a:p>
        </p:txBody>
      </p:sp>
      <p:sp>
        <p:nvSpPr>
          <p:cNvPr id="32" name="Textfeld 31"/>
          <p:cNvSpPr txBox="1"/>
          <p:nvPr/>
        </p:nvSpPr>
        <p:spPr>
          <a:xfrm>
            <a:off x="6625092" y="2899660"/>
            <a:ext cx="43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11</a:t>
            </a:r>
            <a:endParaRPr lang="de-AT" dirty="0"/>
          </a:p>
        </p:txBody>
      </p:sp>
      <p:sp>
        <p:nvSpPr>
          <p:cNvPr id="33" name="Textfeld 32"/>
          <p:cNvSpPr txBox="1"/>
          <p:nvPr/>
        </p:nvSpPr>
        <p:spPr>
          <a:xfrm>
            <a:off x="7327192" y="2899660"/>
            <a:ext cx="45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12</a:t>
            </a:r>
            <a:endParaRPr lang="de-AT" dirty="0"/>
          </a:p>
        </p:txBody>
      </p:sp>
      <p:cxnSp>
        <p:nvCxnSpPr>
          <p:cNvPr id="36" name="Gerade Verbindung mit Pfeil 35"/>
          <p:cNvCxnSpPr/>
          <p:nvPr/>
        </p:nvCxnSpPr>
        <p:spPr>
          <a:xfrm>
            <a:off x="1057852" y="3835764"/>
            <a:ext cx="64964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1057852" y="3979780"/>
            <a:ext cx="633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Alter Zeitraum (12 Jahre) : Normale Rente von 3500€</a:t>
            </a:r>
            <a:endParaRPr lang="de-AT" dirty="0">
              <a:solidFill>
                <a:srgbClr val="FF0000"/>
              </a:solidFill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2228017" y="4349112"/>
            <a:ext cx="534549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2202889" y="4482588"/>
            <a:ext cx="633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rgbClr val="0070C0"/>
                </a:solidFill>
              </a:rPr>
              <a:t>Neuer Zeitraum </a:t>
            </a:r>
            <a:r>
              <a:rPr lang="de-AT" sz="2400" b="1" dirty="0" smtClean="0">
                <a:solidFill>
                  <a:srgbClr val="0070C0"/>
                </a:solidFill>
              </a:rPr>
              <a:t>(9 Jahre)</a:t>
            </a:r>
            <a:r>
              <a:rPr lang="de-AT" sz="2400" dirty="0" smtClean="0">
                <a:solidFill>
                  <a:srgbClr val="0070C0"/>
                </a:solidFill>
              </a:rPr>
              <a:t>: </a:t>
            </a:r>
            <a:r>
              <a:rPr lang="de-AT" dirty="0" smtClean="0">
                <a:solidFill>
                  <a:srgbClr val="0070C0"/>
                </a:solidFill>
              </a:rPr>
              <a:t>Neue Rente von ……€</a:t>
            </a:r>
            <a:endParaRPr lang="de-A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Hansis Lehrbuch verrät: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AT" dirty="0" smtClean="0"/>
              <a:t>Nötig für diese Rechnung ist die Formel des Endwerts: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1835696" y="2492896"/>
            <a:ext cx="5112568" cy="1440160"/>
            <a:chOff x="1835696" y="2708920"/>
            <a:chExt cx="5112568" cy="1440160"/>
          </a:xfrm>
        </p:grpSpPr>
        <p:sp>
          <p:nvSpPr>
            <p:cNvPr id="5" name="Textfeld 4"/>
            <p:cNvSpPr txBox="1"/>
            <p:nvPr/>
          </p:nvSpPr>
          <p:spPr>
            <a:xfrm>
              <a:off x="2267744" y="3101735"/>
              <a:ext cx="208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4000" dirty="0" smtClean="0"/>
                <a:t>E</a:t>
              </a:r>
              <a:r>
                <a:rPr lang="de-AT" sz="4000" baseline="-25000" dirty="0" smtClean="0"/>
                <a:t>n</a:t>
              </a:r>
              <a:r>
                <a:rPr lang="de-AT" sz="4000" dirty="0" smtClean="0"/>
                <a:t>=R</a:t>
              </a:r>
              <a:endParaRPr lang="de-AT" sz="4000" dirty="0"/>
            </a:p>
          </p:txBody>
        </p:sp>
        <p:cxnSp>
          <p:nvCxnSpPr>
            <p:cNvPr id="7" name="Gerade Verbindung 6"/>
            <p:cNvCxnSpPr/>
            <p:nvPr/>
          </p:nvCxnSpPr>
          <p:spPr>
            <a:xfrm>
              <a:off x="3779912" y="3455678"/>
              <a:ext cx="22322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4067944" y="2840125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dirty="0" smtClean="0"/>
                <a:t>(1+i)</a:t>
              </a:r>
              <a:r>
                <a:rPr lang="de-AT" sz="2800" baseline="30000" dirty="0" smtClean="0"/>
                <a:t>n</a:t>
              </a:r>
              <a:r>
                <a:rPr lang="de-AT" sz="2800" dirty="0" smtClean="0"/>
                <a:t> - 1</a:t>
              </a:r>
              <a:endParaRPr lang="de-AT" sz="28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709916" y="3536470"/>
              <a:ext cx="372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dirty="0" smtClean="0"/>
                <a:t>i</a:t>
              </a:r>
              <a:endParaRPr lang="de-AT" sz="2800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835696" y="2708920"/>
              <a:ext cx="5112568" cy="14401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2891406" cy="17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e Legende 3"/>
          <p:cNvSpPr/>
          <p:nvPr/>
        </p:nvSpPr>
        <p:spPr>
          <a:xfrm flipH="1">
            <a:off x="2627784" y="4077072"/>
            <a:ext cx="2880320" cy="1371478"/>
          </a:xfrm>
          <a:prstGeom prst="wedgeEllipseCallout">
            <a:avLst>
              <a:gd name="adj1" fmla="val -108453"/>
              <a:gd name="adj2" fmla="val 65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3000400" y="4285757"/>
            <a:ext cx="2094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dirty="0" smtClean="0"/>
              <a:t>Und </a:t>
            </a:r>
            <a:r>
              <a:rPr lang="de-AT" sz="2800" dirty="0" err="1" smtClean="0"/>
              <a:t>aufgeht‘s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3973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Aufgeht‘s</a:t>
            </a:r>
            <a:endParaRPr lang="de-AT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984287" y="4157101"/>
            <a:ext cx="5832648" cy="1440160"/>
            <a:chOff x="1829596" y="3332238"/>
            <a:chExt cx="5832648" cy="1440160"/>
          </a:xfrm>
        </p:grpSpPr>
        <p:sp>
          <p:nvSpPr>
            <p:cNvPr id="5" name="Textfeld 4"/>
            <p:cNvSpPr txBox="1"/>
            <p:nvPr/>
          </p:nvSpPr>
          <p:spPr>
            <a:xfrm>
              <a:off x="1829596" y="3698375"/>
              <a:ext cx="25922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4000" dirty="0" smtClean="0"/>
                <a:t>E</a:t>
              </a:r>
              <a:r>
                <a:rPr lang="de-AT" sz="4000" baseline="-25000" dirty="0" smtClean="0"/>
                <a:t>12</a:t>
              </a:r>
              <a:r>
                <a:rPr lang="de-AT" sz="4000" dirty="0" smtClean="0"/>
                <a:t>=3500</a:t>
              </a:r>
              <a:endParaRPr lang="de-AT" sz="4000" dirty="0"/>
            </a:p>
          </p:txBody>
        </p:sp>
        <p:cxnSp>
          <p:nvCxnSpPr>
            <p:cNvPr id="6" name="Gerade Verbindung 5"/>
            <p:cNvCxnSpPr/>
            <p:nvPr/>
          </p:nvCxnSpPr>
          <p:spPr>
            <a:xfrm>
              <a:off x="4493892" y="4157101"/>
              <a:ext cx="27363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4781924" y="3541548"/>
              <a:ext cx="2448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dirty="0" smtClean="0"/>
                <a:t>(1+0,05)</a:t>
              </a:r>
              <a:r>
                <a:rPr lang="de-AT" sz="2800" baseline="30000" dirty="0" smtClean="0"/>
                <a:t>12</a:t>
              </a:r>
              <a:r>
                <a:rPr lang="de-AT" sz="2800" dirty="0" smtClean="0"/>
                <a:t> - 1</a:t>
              </a:r>
              <a:endParaRPr lang="de-AT" sz="28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423896" y="4237893"/>
              <a:ext cx="1590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dirty="0" smtClean="0"/>
                <a:t>0,05</a:t>
              </a:r>
              <a:endParaRPr lang="de-AT" sz="2800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1829596" y="3332238"/>
              <a:ext cx="5832648" cy="14401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1439652" y="3140968"/>
            <a:ext cx="6993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Vorerst, werden die richtigen Zahlen in die Formel eingefügt:</a:t>
            </a:r>
            <a:endParaRPr lang="de-AT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67544" y="2016249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R=3500</a:t>
            </a:r>
          </a:p>
          <a:p>
            <a:r>
              <a:rPr lang="de-AT" dirty="0" smtClean="0"/>
              <a:t>N=12 Jahre</a:t>
            </a:r>
          </a:p>
          <a:p>
            <a:r>
              <a:rPr lang="de-AT" dirty="0" smtClean="0"/>
              <a:t>I = 5% (0,05)</a:t>
            </a:r>
            <a:endParaRPr lang="de-AT" dirty="0"/>
          </a:p>
        </p:txBody>
      </p:sp>
      <p:cxnSp>
        <p:nvCxnSpPr>
          <p:cNvPr id="15" name="Gerade Verbindung 14"/>
          <p:cNvCxnSpPr/>
          <p:nvPr/>
        </p:nvCxnSpPr>
        <p:spPr>
          <a:xfrm flipH="1">
            <a:off x="1691680" y="5231124"/>
            <a:ext cx="720080" cy="2141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55016" y="5049191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E12 = Endwert nach 12 Jahren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297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Aufgeht‘s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037856"/>
          </a:xfrm>
        </p:spPr>
        <p:txBody>
          <a:bodyPr/>
          <a:lstStyle/>
          <a:p>
            <a:r>
              <a:rPr lang="de-AT" dirty="0" smtClean="0"/>
              <a:t>Nun die Formel mit Hilfe Eures Taschenrechners ausrechnen!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279345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i="1" dirty="0" smtClean="0">
                <a:latin typeface="Arial Black" pitchFamily="34" charset="0"/>
              </a:rPr>
              <a:t>Hansis heiße Tipps:</a:t>
            </a:r>
            <a:endParaRPr lang="de-AT" sz="2400" i="1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18184"/>
            <a:ext cx="1797174" cy="24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Legende 4"/>
          <p:cNvSpPr/>
          <p:nvPr/>
        </p:nvSpPr>
        <p:spPr>
          <a:xfrm flipH="1">
            <a:off x="971600" y="3307963"/>
            <a:ext cx="3384376" cy="1881027"/>
          </a:xfrm>
          <a:prstGeom prst="wedgeEllipseCallout">
            <a:avLst>
              <a:gd name="adj1" fmla="val -85947"/>
              <a:gd name="adj2" fmla="val 34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1331640" y="357301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Vorsicht bei der richtigen Eingabe in den Taschenrechner!</a:t>
            </a:r>
          </a:p>
          <a:p>
            <a:r>
              <a:rPr lang="de-AT" dirty="0" smtClean="0">
                <a:sym typeface="Wingdings" pitchFamily="2" charset="2"/>
              </a:rPr>
              <a:t> Klammern setzen!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005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Erstes Ergebnis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AT" dirty="0" smtClean="0"/>
              <a:t>Habt Ihr die Formel korrekt in den Taschenrechner eingegeben, so solltet Ihr zu diesem Ergebnis kommen: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  	E12=55.709,95</a:t>
            </a:r>
            <a:endParaRPr lang="de-A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r="23721"/>
          <a:stretch/>
        </p:blipFill>
        <p:spPr bwMode="auto">
          <a:xfrm>
            <a:off x="6812228" y="4005064"/>
            <a:ext cx="2075688" cy="225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e Legende 3"/>
          <p:cNvSpPr/>
          <p:nvPr/>
        </p:nvSpPr>
        <p:spPr>
          <a:xfrm flipH="1">
            <a:off x="3851920" y="4005064"/>
            <a:ext cx="2304256" cy="1224136"/>
          </a:xfrm>
          <a:prstGeom prst="wedgeEllipseCallout">
            <a:avLst>
              <a:gd name="adj1" fmla="val -119219"/>
              <a:gd name="adj2" fmla="val 3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4175956" y="445588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Gut gemacht!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38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Weiter geht‘s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AT" dirty="0" smtClean="0"/>
              <a:t>Der Endwert ist schlussendlich der Wert, der beglichen werden soll.</a:t>
            </a:r>
          </a:p>
          <a:p>
            <a:r>
              <a:rPr lang="de-AT" dirty="0" smtClean="0"/>
              <a:t>Nun kann man mit Hilfe dieses Wertes auf die richtige Rate zurückschließen, indem man dieselbe Formel auf „R“ (Rate) </a:t>
            </a:r>
            <a:r>
              <a:rPr lang="de-AT" b="1" dirty="0" smtClean="0"/>
              <a:t>umformt</a:t>
            </a:r>
            <a:r>
              <a:rPr lang="de-AT" dirty="0" smtClean="0"/>
              <a:t>.</a:t>
            </a:r>
            <a:endParaRPr lang="de-AT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1984287" y="4077072"/>
            <a:ext cx="5900081" cy="1520189"/>
            <a:chOff x="1984287" y="4077072"/>
            <a:chExt cx="5900081" cy="1520189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3774549" y="4237022"/>
              <a:ext cx="2072986" cy="1199238"/>
              <a:chOff x="2915816" y="4366411"/>
              <a:chExt cx="2736304" cy="1199238"/>
            </a:xfrm>
          </p:grpSpPr>
          <p:cxnSp>
            <p:nvCxnSpPr>
              <p:cNvPr id="6" name="Gerade Verbindung 5"/>
              <p:cNvCxnSpPr/>
              <p:nvPr/>
            </p:nvCxnSpPr>
            <p:spPr>
              <a:xfrm>
                <a:off x="2915816" y="4981964"/>
                <a:ext cx="254922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feld 6"/>
              <p:cNvSpPr txBox="1"/>
              <p:nvPr/>
            </p:nvSpPr>
            <p:spPr>
              <a:xfrm>
                <a:off x="3203848" y="4366411"/>
                <a:ext cx="2448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2800" dirty="0" smtClean="0"/>
                  <a:t>(1+i)</a:t>
                </a:r>
                <a:r>
                  <a:rPr lang="de-AT" sz="2800" baseline="30000" dirty="0" smtClean="0"/>
                  <a:t>n</a:t>
                </a:r>
                <a:r>
                  <a:rPr lang="de-AT" sz="2800" dirty="0" smtClean="0"/>
                  <a:t> - 1</a:t>
                </a:r>
                <a:endParaRPr lang="de-AT" sz="2800" dirty="0"/>
              </a:p>
            </p:txBody>
          </p:sp>
          <p:sp>
            <p:nvSpPr>
              <p:cNvPr id="8" name="Textfeld 7"/>
              <p:cNvSpPr txBox="1"/>
              <p:nvPr/>
            </p:nvSpPr>
            <p:spPr>
              <a:xfrm>
                <a:off x="4030414" y="5042429"/>
                <a:ext cx="7951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2800" dirty="0" smtClean="0"/>
                  <a:t>i</a:t>
                </a:r>
                <a:endParaRPr lang="de-AT" sz="2800" dirty="0"/>
              </a:p>
            </p:txBody>
          </p:sp>
        </p:grpSp>
        <p:sp>
          <p:nvSpPr>
            <p:cNvPr id="9" name="Rechteck 8"/>
            <p:cNvSpPr/>
            <p:nvPr/>
          </p:nvSpPr>
          <p:spPr>
            <a:xfrm>
              <a:off x="1984287" y="4077072"/>
              <a:ext cx="5684058" cy="152018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144352" y="4467854"/>
              <a:ext cx="936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200" dirty="0" smtClean="0"/>
                <a:t>E</a:t>
              </a:r>
              <a:r>
                <a:rPr lang="de-AT" sz="3200" baseline="-25000" dirty="0" smtClean="0"/>
                <a:t>n</a:t>
              </a:r>
              <a:endParaRPr lang="de-AT" sz="3200" baseline="-25000" dirty="0"/>
            </a:p>
          </p:txBody>
        </p:sp>
        <p:sp>
          <p:nvSpPr>
            <p:cNvPr id="14" name="Division 13"/>
            <p:cNvSpPr/>
            <p:nvPr/>
          </p:nvSpPr>
          <p:spPr>
            <a:xfrm>
              <a:off x="2843808" y="4405118"/>
              <a:ext cx="792088" cy="887615"/>
            </a:xfrm>
            <a:prstGeom prst="mathDivide">
              <a:avLst>
                <a:gd name="adj1" fmla="val 11158"/>
                <a:gd name="adj2" fmla="val 5880"/>
                <a:gd name="adj3" fmla="val 66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Gleich 14"/>
            <p:cNvSpPr/>
            <p:nvPr/>
          </p:nvSpPr>
          <p:spPr>
            <a:xfrm>
              <a:off x="5847535" y="4581128"/>
              <a:ext cx="956713" cy="593522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948264" y="4498632"/>
              <a:ext cx="93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4000" dirty="0"/>
                <a:t>R</a:t>
              </a:r>
              <a:endParaRPr lang="de-AT" sz="4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32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Endspurt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605808"/>
          </a:xfrm>
        </p:spPr>
        <p:txBody>
          <a:bodyPr/>
          <a:lstStyle/>
          <a:p>
            <a:r>
              <a:rPr lang="de-AT" dirty="0" smtClean="0"/>
              <a:t>Nun wieder in die Formel einsetzen:</a:t>
            </a:r>
            <a:endParaRPr lang="de-AT" dirty="0"/>
          </a:p>
        </p:txBody>
      </p:sp>
      <p:cxnSp>
        <p:nvCxnSpPr>
          <p:cNvPr id="14" name="Gerade Verbindung 13"/>
          <p:cNvCxnSpPr/>
          <p:nvPr/>
        </p:nvCxnSpPr>
        <p:spPr>
          <a:xfrm flipV="1">
            <a:off x="4258843" y="4848924"/>
            <a:ext cx="2381627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153443" y="4277942"/>
            <a:ext cx="217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(1+0,05)</a:t>
            </a:r>
            <a:r>
              <a:rPr lang="de-AT" sz="2800" b="1" baseline="30000" dirty="0" smtClean="0">
                <a:solidFill>
                  <a:srgbClr val="FF0000"/>
                </a:solidFill>
              </a:rPr>
              <a:t>9</a:t>
            </a:r>
            <a:r>
              <a:rPr lang="de-AT" sz="2800" dirty="0" smtClean="0"/>
              <a:t> - 1</a:t>
            </a:r>
            <a:endParaRPr lang="de-AT" sz="2800" dirty="0"/>
          </a:p>
        </p:txBody>
      </p:sp>
      <p:sp>
        <p:nvSpPr>
          <p:cNvPr id="16" name="Textfeld 15"/>
          <p:cNvSpPr txBox="1"/>
          <p:nvPr/>
        </p:nvSpPr>
        <p:spPr>
          <a:xfrm>
            <a:off x="4561220" y="4913040"/>
            <a:ext cx="15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0,05</a:t>
            </a:r>
            <a:endParaRPr lang="de-AT" sz="2800" dirty="0"/>
          </a:p>
        </p:txBody>
      </p:sp>
      <p:sp>
        <p:nvSpPr>
          <p:cNvPr id="9" name="Rechteck 8"/>
          <p:cNvSpPr/>
          <p:nvPr/>
        </p:nvSpPr>
        <p:spPr>
          <a:xfrm>
            <a:off x="755576" y="4005064"/>
            <a:ext cx="7992888" cy="15921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818472" y="450548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55.709,95</a:t>
            </a:r>
            <a:endParaRPr lang="de-AT" sz="3200" baseline="-25000" dirty="0"/>
          </a:p>
        </p:txBody>
      </p:sp>
      <p:sp>
        <p:nvSpPr>
          <p:cNvPr id="11" name="Division 10"/>
          <p:cNvSpPr/>
          <p:nvPr/>
        </p:nvSpPr>
        <p:spPr>
          <a:xfrm>
            <a:off x="2843808" y="4405118"/>
            <a:ext cx="792088" cy="887615"/>
          </a:xfrm>
          <a:prstGeom prst="mathDivide">
            <a:avLst>
              <a:gd name="adj1" fmla="val 11158"/>
              <a:gd name="adj2" fmla="val 5880"/>
              <a:gd name="adj3" fmla="val 6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Gleich 11"/>
          <p:cNvSpPr/>
          <p:nvPr/>
        </p:nvSpPr>
        <p:spPr>
          <a:xfrm>
            <a:off x="7092280" y="4569062"/>
            <a:ext cx="956713" cy="59352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884368" y="4466764"/>
            <a:ext cx="72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/>
              <a:t>R</a:t>
            </a:r>
            <a:endParaRPr lang="de-AT" sz="4000" baseline="-25000" dirty="0"/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5724128" y="3477200"/>
            <a:ext cx="144016" cy="927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915816" y="2276872"/>
            <a:ext cx="590465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Wichtig!!: Da Herr A nun nur mehr 9 Jahre zu zahlen hat, müssen wir in die Formel auch 9 einsetzen </a:t>
            </a:r>
            <a:r>
              <a:rPr lang="de-AT" dirty="0" smtClean="0">
                <a:sym typeface="Wingdings" pitchFamily="2" charset="2"/>
              </a:rPr>
              <a:t> Die Rente wird somit höher, da wir einen kürzeren Zeitraum vorgegeben haben!</a:t>
            </a:r>
            <a:endParaRPr lang="de-AT" dirty="0"/>
          </a:p>
        </p:txBody>
      </p:sp>
      <p:sp>
        <p:nvSpPr>
          <p:cNvPr id="22" name="Runde Klammer links 21"/>
          <p:cNvSpPr/>
          <p:nvPr/>
        </p:nvSpPr>
        <p:spPr>
          <a:xfrm>
            <a:off x="3970741" y="4294981"/>
            <a:ext cx="365403" cy="523220"/>
          </a:xfrm>
          <a:prstGeom prst="leftBracket">
            <a:avLst>
              <a:gd name="adj" fmla="val 658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Runde Klammer links 24"/>
          <p:cNvSpPr/>
          <p:nvPr/>
        </p:nvSpPr>
        <p:spPr>
          <a:xfrm flipH="1">
            <a:off x="6158816" y="4277942"/>
            <a:ext cx="409944" cy="523220"/>
          </a:xfrm>
          <a:prstGeom prst="leftBracket">
            <a:avLst>
              <a:gd name="adj" fmla="val 638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Runde Klammer links 25"/>
          <p:cNvSpPr/>
          <p:nvPr/>
        </p:nvSpPr>
        <p:spPr>
          <a:xfrm>
            <a:off x="3605338" y="4273444"/>
            <a:ext cx="365403" cy="1048857"/>
          </a:xfrm>
          <a:prstGeom prst="leftBracket">
            <a:avLst>
              <a:gd name="adj" fmla="val 9591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Runde Klammer links 26"/>
          <p:cNvSpPr/>
          <p:nvPr/>
        </p:nvSpPr>
        <p:spPr>
          <a:xfrm flipH="1">
            <a:off x="6748462" y="4301808"/>
            <a:ext cx="343818" cy="1048857"/>
          </a:xfrm>
          <a:prstGeom prst="leftBracket">
            <a:avLst>
              <a:gd name="adj" fmla="val 1147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84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nus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380</Words>
  <Application>Microsoft Office PowerPoint</Application>
  <PresentationFormat>Bildschirmpräsentation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Cronus</vt:lpstr>
      <vt:lpstr>Rentenrechnung</vt:lpstr>
      <vt:lpstr>Beispiel</vt:lpstr>
      <vt:lpstr>Beispiel</vt:lpstr>
      <vt:lpstr>Hansis Lehrbuch verrät:</vt:lpstr>
      <vt:lpstr>Aufgeht‘s</vt:lpstr>
      <vt:lpstr>Aufgeht‘s</vt:lpstr>
      <vt:lpstr>Erstes Ergebnis</vt:lpstr>
      <vt:lpstr>Weiter geht‘s</vt:lpstr>
      <vt:lpstr>Endspurt</vt:lpstr>
      <vt:lpstr>Lösung</vt:lpstr>
      <vt:lpstr>Geschafft!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Rentenrechnung</dc:title>
  <dc:creator>stefan</dc:creator>
  <cp:lastModifiedBy>Gabi</cp:lastModifiedBy>
  <cp:revision>12</cp:revision>
  <dcterms:created xsi:type="dcterms:W3CDTF">2012-03-03T09:28:44Z</dcterms:created>
  <dcterms:modified xsi:type="dcterms:W3CDTF">2012-07-02T10:54:56Z</dcterms:modified>
</cp:coreProperties>
</file>