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9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52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BC36C-8658-40FA-9E44-2CE6DAD935C6}" type="datetimeFigureOut">
              <a:rPr lang="de-DE" smtClean="0"/>
              <a:pPr/>
              <a:t>17.11.2013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46B35-DB83-44CA-97F6-51990C50048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78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46B35-DB83-44CA-97F6-51990C500487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79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1C9A-7C81-4F98-B4C3-3FB79D834978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CA39-0BC8-4633-B279-F8E0009E9E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1C9A-7C81-4F98-B4C3-3FB79D834978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CA39-0BC8-4633-B279-F8E0009E9E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1C9A-7C81-4F98-B4C3-3FB79D834978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CA39-0BC8-4633-B279-F8E0009E9E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1C9A-7C81-4F98-B4C3-3FB79D834978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CA39-0BC8-4633-B279-F8E0009E9E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1C9A-7C81-4F98-B4C3-3FB79D834978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CA39-0BC8-4633-B279-F8E0009E9E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1C9A-7C81-4F98-B4C3-3FB79D834978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CA39-0BC8-4633-B279-F8E0009E9E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1C9A-7C81-4F98-B4C3-3FB79D834978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CA39-0BC8-4633-B279-F8E0009E9E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1C9A-7C81-4F98-B4C3-3FB79D834978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CA39-0BC8-4633-B279-F8E0009E9E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1C9A-7C81-4F98-B4C3-3FB79D834978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CA39-0BC8-4633-B279-F8E0009E9E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1C9A-7C81-4F98-B4C3-3FB79D834978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CA39-0BC8-4633-B279-F8E0009E9E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1C9A-7C81-4F98-B4C3-3FB79D834978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CA39-0BC8-4633-B279-F8E0009E9E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01C9A-7C81-4F98-B4C3-3FB79D834978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BCA39-0BC8-4633-B279-F8E0009E9E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WURZELGLEICHUNG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Celik Hanife</a:t>
            </a:r>
            <a:endParaRPr lang="en-US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0" y="3212976"/>
            <a:ext cx="9144000" cy="3932017"/>
            <a:chOff x="0" y="2953367"/>
            <a:chExt cx="9144000" cy="3932017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2953368"/>
              <a:ext cx="4824536" cy="3932016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1"/>
            <a:stretch>
              <a:fillRect/>
            </a:stretch>
          </p:blipFill>
          <p:spPr>
            <a:xfrm rot="10800000" flipH="1">
              <a:off x="4644008" y="2953367"/>
              <a:ext cx="4499992" cy="39320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/>
          <a:srcRect l="19372" t="22680" r="32673" b="15161"/>
          <a:stretch>
            <a:fillRect/>
          </a:stretch>
        </p:blipFill>
        <p:spPr bwMode="auto">
          <a:xfrm>
            <a:off x="251520" y="1123644"/>
            <a:ext cx="7704856" cy="561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5400" dirty="0" smtClean="0">
                <a:solidFill>
                  <a:schemeClr val="accent1">
                    <a:lumMod val="75000"/>
                  </a:schemeClr>
                </a:solidFill>
              </a:rPr>
              <a:t>Wurzelgleichung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5580112" y="3140968"/>
            <a:ext cx="11521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7" name="Picture 13" descr="C:\Users\Celik\Downloads\pi-ahmed 2 rot i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94872" cy="126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0" name="Gruppieren 19"/>
          <p:cNvGrpSpPr/>
          <p:nvPr/>
        </p:nvGrpSpPr>
        <p:grpSpPr>
          <a:xfrm>
            <a:off x="7596336" y="0"/>
            <a:ext cx="1547664" cy="6858001"/>
            <a:chOff x="7452319" y="-1"/>
            <a:chExt cx="1691682" cy="6858001"/>
          </a:xfrm>
        </p:grpSpPr>
        <p:pic>
          <p:nvPicPr>
            <p:cNvPr id="21" name="Grafik 20" descr="buntstifte.jpg"/>
            <p:cNvPicPr>
              <a:picLocks noChangeAspect="1"/>
            </p:cNvPicPr>
            <p:nvPr/>
          </p:nvPicPr>
          <p:blipFill>
            <a:blip r:embed="rId4" cstate="print"/>
            <a:srcRect r="5313"/>
            <a:stretch>
              <a:fillRect/>
            </a:stretch>
          </p:blipFill>
          <p:spPr>
            <a:xfrm rot="16200000">
              <a:off x="6129101" y="1323218"/>
              <a:ext cx="4338119" cy="16916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Grafik 21" descr="buntstifte.jpg"/>
            <p:cNvPicPr>
              <a:picLocks noChangeAspect="1"/>
            </p:cNvPicPr>
            <p:nvPr/>
          </p:nvPicPr>
          <p:blipFill>
            <a:blip r:embed="rId4" cstate="print"/>
            <a:srcRect l="8841" r="30460"/>
            <a:stretch>
              <a:fillRect/>
            </a:stretch>
          </p:blipFill>
          <p:spPr>
            <a:xfrm rot="16200000">
              <a:off x="6907696" y="4621696"/>
              <a:ext cx="2780927" cy="16916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0" name="Gruppieren 29"/>
          <p:cNvGrpSpPr/>
          <p:nvPr/>
        </p:nvGrpSpPr>
        <p:grpSpPr>
          <a:xfrm>
            <a:off x="2987824" y="1196752"/>
            <a:ext cx="5976664" cy="4680520"/>
            <a:chOff x="2987824" y="1196752"/>
            <a:chExt cx="5976664" cy="4680520"/>
          </a:xfrm>
        </p:grpSpPr>
        <p:grpSp>
          <p:nvGrpSpPr>
            <p:cNvPr id="29" name="Gruppieren 28"/>
            <p:cNvGrpSpPr/>
            <p:nvPr/>
          </p:nvGrpSpPr>
          <p:grpSpPr>
            <a:xfrm>
              <a:off x="2987824" y="1196752"/>
              <a:ext cx="5976664" cy="4680520"/>
              <a:chOff x="2987824" y="1196752"/>
              <a:chExt cx="5976664" cy="4680520"/>
            </a:xfrm>
          </p:grpSpPr>
          <p:grpSp>
            <p:nvGrpSpPr>
              <p:cNvPr id="15" name="Gruppieren 14"/>
              <p:cNvGrpSpPr/>
              <p:nvPr/>
            </p:nvGrpSpPr>
            <p:grpSpPr>
              <a:xfrm>
                <a:off x="5652120" y="2348880"/>
                <a:ext cx="3312368" cy="3528392"/>
                <a:chOff x="971600" y="2132856"/>
                <a:chExt cx="3096344" cy="2985688"/>
              </a:xfrm>
            </p:grpSpPr>
            <p:sp>
              <p:nvSpPr>
                <p:cNvPr id="16" name="Rechteckige Legende 15"/>
                <p:cNvSpPr/>
                <p:nvPr/>
              </p:nvSpPr>
              <p:spPr>
                <a:xfrm>
                  <a:off x="971600" y="2132856"/>
                  <a:ext cx="3096344" cy="1080120"/>
                </a:xfrm>
                <a:prstGeom prst="wedgeRectCallout">
                  <a:avLst>
                    <a:gd name="adj1" fmla="val -20477"/>
                    <a:gd name="adj2" fmla="val 8901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7" name="Picture 13" descr="C:\Users\Celik\Downloads\pi-ahmed 2 rot ibc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87624" y="3717032"/>
                  <a:ext cx="1872208" cy="1401512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sp>
              <p:nvSpPr>
                <p:cNvPr id="18" name="Textfeld 17"/>
                <p:cNvSpPr txBox="1"/>
                <p:nvPr/>
              </p:nvSpPr>
              <p:spPr>
                <a:xfrm>
                  <a:off x="1106224" y="2254721"/>
                  <a:ext cx="2880320" cy="7813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AT" dirty="0" smtClean="0">
                      <a:solidFill>
                        <a:schemeClr val="bg1"/>
                      </a:solidFill>
                    </a:rPr>
                    <a:t>Der erste Schritt ist es die zweite Wurzel auf die andere Seite zu bringen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9" name="Rechteck 18"/>
              <p:cNvSpPr/>
              <p:nvPr/>
            </p:nvSpPr>
            <p:spPr>
              <a:xfrm>
                <a:off x="2987824" y="1556792"/>
                <a:ext cx="1584176" cy="57606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Gerade Verbindung 23"/>
              <p:cNvCxnSpPr>
                <a:stCxn id="19" idx="0"/>
              </p:cNvCxnSpPr>
              <p:nvPr/>
            </p:nvCxnSpPr>
            <p:spPr>
              <a:xfrm flipV="1">
                <a:off x="3779912" y="1196752"/>
                <a:ext cx="0" cy="36004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/>
            </p:nvCxnSpPr>
            <p:spPr>
              <a:xfrm>
                <a:off x="3779912" y="1196752"/>
                <a:ext cx="129614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Gerade Verbindung mit Pfeil 27"/>
            <p:cNvCxnSpPr/>
            <p:nvPr/>
          </p:nvCxnSpPr>
          <p:spPr>
            <a:xfrm>
              <a:off x="5076056" y="1196752"/>
              <a:ext cx="0" cy="3600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Inhaltsplatzhalter 9"/>
          <p:cNvGrpSpPr>
            <a:grpSpLocks noGrp="1"/>
          </p:cNvGrpSpPr>
          <p:nvPr/>
        </p:nvGrpSpPr>
        <p:grpSpPr>
          <a:xfrm>
            <a:off x="5652120" y="2636912"/>
            <a:ext cx="3178696" cy="3201219"/>
            <a:chOff x="971600" y="2132856"/>
            <a:chExt cx="3096344" cy="2985688"/>
          </a:xfrm>
        </p:grpSpPr>
        <p:sp>
          <p:nvSpPr>
            <p:cNvPr id="32" name="Rechteckige Legende 31"/>
            <p:cNvSpPr/>
            <p:nvPr/>
          </p:nvSpPr>
          <p:spPr>
            <a:xfrm>
              <a:off x="971600" y="2132856"/>
              <a:ext cx="3096344" cy="1080120"/>
            </a:xfrm>
            <a:prstGeom prst="wedgeRectCallout">
              <a:avLst>
                <a:gd name="adj1" fmla="val -20477"/>
                <a:gd name="adj2" fmla="val 8901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13" descr="C:\Users\Celik\Downloads\pi-ahmed 2 rot ib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3717032"/>
              <a:ext cx="1872208" cy="14015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4" name="Textfeld 33"/>
            <p:cNvSpPr txBox="1"/>
            <p:nvPr/>
          </p:nvSpPr>
          <p:spPr>
            <a:xfrm>
              <a:off x="1106224" y="2254721"/>
              <a:ext cx="2880320" cy="86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 smtClean="0">
                  <a:solidFill>
                    <a:schemeClr val="bg1"/>
                  </a:solidFill>
                </a:rPr>
                <a:t>Um die Wurzeln aufzulösen, müssen die Wurzeln quadriert werden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Rechteck 34"/>
          <p:cNvSpPr/>
          <p:nvPr/>
        </p:nvSpPr>
        <p:spPr>
          <a:xfrm>
            <a:off x="4572000" y="2276872"/>
            <a:ext cx="576064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uppieren 113"/>
          <p:cNvGrpSpPr/>
          <p:nvPr/>
        </p:nvGrpSpPr>
        <p:grpSpPr>
          <a:xfrm>
            <a:off x="1187624" y="2852936"/>
            <a:ext cx="7776864" cy="3744416"/>
            <a:chOff x="1187624" y="2780928"/>
            <a:chExt cx="7776864" cy="3744416"/>
          </a:xfrm>
        </p:grpSpPr>
        <p:grpSp>
          <p:nvGrpSpPr>
            <p:cNvPr id="54" name="Gruppieren 53"/>
            <p:cNvGrpSpPr/>
            <p:nvPr/>
          </p:nvGrpSpPr>
          <p:grpSpPr>
            <a:xfrm>
              <a:off x="1187624" y="2924944"/>
              <a:ext cx="6877930" cy="3600400"/>
              <a:chOff x="1187624" y="2924944"/>
              <a:chExt cx="6877930" cy="3600400"/>
            </a:xfrm>
          </p:grpSpPr>
          <p:grpSp>
            <p:nvGrpSpPr>
              <p:cNvPr id="49" name="Gruppieren 48"/>
              <p:cNvGrpSpPr/>
              <p:nvPr/>
            </p:nvGrpSpPr>
            <p:grpSpPr>
              <a:xfrm>
                <a:off x="1187624" y="2924944"/>
                <a:ext cx="2736304" cy="288032"/>
                <a:chOff x="1187624" y="2924944"/>
                <a:chExt cx="2736304" cy="288032"/>
              </a:xfrm>
            </p:grpSpPr>
            <p:grpSp>
              <p:nvGrpSpPr>
                <p:cNvPr id="43" name="Gruppieren 42"/>
                <p:cNvGrpSpPr/>
                <p:nvPr/>
              </p:nvGrpSpPr>
              <p:grpSpPr>
                <a:xfrm>
                  <a:off x="1187624" y="2924944"/>
                  <a:ext cx="936104" cy="288032"/>
                  <a:chOff x="1187624" y="2924944"/>
                  <a:chExt cx="936104" cy="288032"/>
                </a:xfrm>
              </p:grpSpPr>
              <p:cxnSp>
                <p:nvCxnSpPr>
                  <p:cNvPr id="37" name="Gerade Verbindung 36"/>
                  <p:cNvCxnSpPr/>
                  <p:nvPr/>
                </p:nvCxnSpPr>
                <p:spPr>
                  <a:xfrm flipV="1">
                    <a:off x="1187624" y="2924944"/>
                    <a:ext cx="0" cy="216024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Gerade Verbindung 38"/>
                  <p:cNvCxnSpPr/>
                  <p:nvPr/>
                </p:nvCxnSpPr>
                <p:spPr>
                  <a:xfrm>
                    <a:off x="1187624" y="2924944"/>
                    <a:ext cx="936104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Gerade Verbindung mit Pfeil 40"/>
                  <p:cNvCxnSpPr/>
                  <p:nvPr/>
                </p:nvCxnSpPr>
                <p:spPr>
                  <a:xfrm>
                    <a:off x="2123728" y="2924944"/>
                    <a:ext cx="0" cy="288032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Gerade Verbindung mit Pfeil 41"/>
                  <p:cNvCxnSpPr/>
                  <p:nvPr/>
                </p:nvCxnSpPr>
                <p:spPr>
                  <a:xfrm>
                    <a:off x="1619672" y="2924944"/>
                    <a:ext cx="0" cy="288032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Gruppieren 43"/>
                <p:cNvGrpSpPr/>
                <p:nvPr/>
              </p:nvGrpSpPr>
              <p:grpSpPr>
                <a:xfrm>
                  <a:off x="2987824" y="2924944"/>
                  <a:ext cx="936104" cy="288032"/>
                  <a:chOff x="1187624" y="2924944"/>
                  <a:chExt cx="936104" cy="288032"/>
                </a:xfrm>
              </p:grpSpPr>
              <p:cxnSp>
                <p:nvCxnSpPr>
                  <p:cNvPr id="45" name="Gerade Verbindung 44"/>
                  <p:cNvCxnSpPr/>
                  <p:nvPr/>
                </p:nvCxnSpPr>
                <p:spPr>
                  <a:xfrm flipV="1">
                    <a:off x="1187624" y="2924944"/>
                    <a:ext cx="0" cy="216024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Gerade Verbindung 45"/>
                  <p:cNvCxnSpPr/>
                  <p:nvPr/>
                </p:nvCxnSpPr>
                <p:spPr>
                  <a:xfrm>
                    <a:off x="1187624" y="2924944"/>
                    <a:ext cx="936104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Gerade Verbindung mit Pfeil 46"/>
                  <p:cNvCxnSpPr/>
                  <p:nvPr/>
                </p:nvCxnSpPr>
                <p:spPr>
                  <a:xfrm>
                    <a:off x="2123728" y="2924944"/>
                    <a:ext cx="0" cy="288032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Gerade Verbindung mit Pfeil 47"/>
                  <p:cNvCxnSpPr/>
                  <p:nvPr/>
                </p:nvCxnSpPr>
                <p:spPr>
                  <a:xfrm>
                    <a:off x="1619672" y="2924944"/>
                    <a:ext cx="0" cy="288032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52" name="Picture 13" descr="C:\Users\Celik\Downloads\pi-ahmed 2 rot ibc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62727" y="4869081"/>
                <a:ext cx="2002827" cy="165626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110" name="Gruppieren 109"/>
            <p:cNvGrpSpPr/>
            <p:nvPr/>
          </p:nvGrpSpPr>
          <p:grpSpPr>
            <a:xfrm>
              <a:off x="5652120" y="2780928"/>
              <a:ext cx="3312368" cy="3528392"/>
              <a:chOff x="971600" y="2132856"/>
              <a:chExt cx="3096344" cy="2985688"/>
            </a:xfrm>
          </p:grpSpPr>
          <p:sp>
            <p:nvSpPr>
              <p:cNvPr id="111" name="Rechteckige Legende 110"/>
              <p:cNvSpPr/>
              <p:nvPr/>
            </p:nvSpPr>
            <p:spPr>
              <a:xfrm>
                <a:off x="971600" y="2132856"/>
                <a:ext cx="3096344" cy="1080120"/>
              </a:xfrm>
              <a:prstGeom prst="wedgeRectCallout">
                <a:avLst>
                  <a:gd name="adj1" fmla="val -20477"/>
                  <a:gd name="adj2" fmla="val 8901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2" name="Picture 13" descr="C:\Users\Celik\Downloads\pi-ahmed 2 rot ibc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87624" y="3717032"/>
                <a:ext cx="1872208" cy="140151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13" name="Textfeld 112"/>
              <p:cNvSpPr txBox="1"/>
              <p:nvPr/>
            </p:nvSpPr>
            <p:spPr>
              <a:xfrm>
                <a:off x="1072093" y="2132856"/>
                <a:ext cx="2880320" cy="101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dirty="0" smtClean="0">
                    <a:solidFill>
                      <a:schemeClr val="bg1"/>
                    </a:solidFill>
                  </a:rPr>
                  <a:t>Die Wurzeln müssen in Klammer gesetzt werden und mit der Zahl die vorne steht multipliziert werden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6" name="Gruppieren 125"/>
          <p:cNvGrpSpPr/>
          <p:nvPr/>
        </p:nvGrpSpPr>
        <p:grpSpPr>
          <a:xfrm>
            <a:off x="1547664" y="3140968"/>
            <a:ext cx="7416824" cy="3436692"/>
            <a:chOff x="1547664" y="3088651"/>
            <a:chExt cx="7416824" cy="3436692"/>
          </a:xfrm>
        </p:grpSpPr>
        <p:grpSp>
          <p:nvGrpSpPr>
            <p:cNvPr id="121" name="Gruppieren 120"/>
            <p:cNvGrpSpPr/>
            <p:nvPr/>
          </p:nvGrpSpPr>
          <p:grpSpPr>
            <a:xfrm>
              <a:off x="1547664" y="3645024"/>
              <a:ext cx="2880320" cy="792088"/>
              <a:chOff x="1547664" y="3645024"/>
              <a:chExt cx="2880320" cy="792088"/>
            </a:xfrm>
          </p:grpSpPr>
          <p:sp>
            <p:nvSpPr>
              <p:cNvPr id="115" name="Rechteck 114"/>
              <p:cNvSpPr/>
              <p:nvPr/>
            </p:nvSpPr>
            <p:spPr>
              <a:xfrm>
                <a:off x="1547664" y="3861048"/>
                <a:ext cx="792088" cy="57606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6" name="Gerade Verbindung 115"/>
              <p:cNvCxnSpPr/>
              <p:nvPr/>
            </p:nvCxnSpPr>
            <p:spPr>
              <a:xfrm flipV="1">
                <a:off x="1907704" y="3645024"/>
                <a:ext cx="0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 Verbindung 116"/>
              <p:cNvCxnSpPr/>
              <p:nvPr/>
            </p:nvCxnSpPr>
            <p:spPr>
              <a:xfrm>
                <a:off x="1907704" y="3645024"/>
                <a:ext cx="252028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Gerade Verbindung mit Pfeil 119"/>
              <p:cNvCxnSpPr/>
              <p:nvPr/>
            </p:nvCxnSpPr>
            <p:spPr>
              <a:xfrm>
                <a:off x="4427984" y="3645024"/>
                <a:ext cx="0" cy="21602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uppieren 121"/>
            <p:cNvGrpSpPr/>
            <p:nvPr/>
          </p:nvGrpSpPr>
          <p:grpSpPr>
            <a:xfrm>
              <a:off x="5652120" y="3088651"/>
              <a:ext cx="3312368" cy="3436692"/>
              <a:chOff x="971600" y="2210451"/>
              <a:chExt cx="3096344" cy="2908093"/>
            </a:xfrm>
          </p:grpSpPr>
          <p:sp>
            <p:nvSpPr>
              <p:cNvPr id="123" name="Rechteckige Legende 122"/>
              <p:cNvSpPr/>
              <p:nvPr/>
            </p:nvSpPr>
            <p:spPr>
              <a:xfrm>
                <a:off x="971600" y="2210451"/>
                <a:ext cx="3096344" cy="1080120"/>
              </a:xfrm>
              <a:prstGeom prst="wedgeRectCallout">
                <a:avLst>
                  <a:gd name="adj1" fmla="val -20477"/>
                  <a:gd name="adj2" fmla="val 8901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4" name="Picture 13" descr="C:\Users\Celik\Downloads\pi-ahmed 2 rot ibc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87624" y="3717032"/>
                <a:ext cx="1872208" cy="140151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25" name="Textfeld 124"/>
              <p:cNvSpPr txBox="1"/>
              <p:nvPr/>
            </p:nvSpPr>
            <p:spPr>
              <a:xfrm>
                <a:off x="1038912" y="2254721"/>
                <a:ext cx="2880320" cy="546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dirty="0" smtClean="0">
                    <a:solidFill>
                      <a:schemeClr val="bg1"/>
                    </a:solidFill>
                  </a:rPr>
                  <a:t>Da x auf einer Seite stehen muss, müssen wir -12 rechnen 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9" name="Gruppieren 138"/>
          <p:cNvGrpSpPr/>
          <p:nvPr/>
        </p:nvGrpSpPr>
        <p:grpSpPr>
          <a:xfrm>
            <a:off x="1979712" y="3068960"/>
            <a:ext cx="6984776" cy="3528392"/>
            <a:chOff x="1979712" y="3068960"/>
            <a:chExt cx="6984776" cy="3528392"/>
          </a:xfrm>
        </p:grpSpPr>
        <p:grpSp>
          <p:nvGrpSpPr>
            <p:cNvPr id="134" name="Gruppieren 133"/>
            <p:cNvGrpSpPr/>
            <p:nvPr/>
          </p:nvGrpSpPr>
          <p:grpSpPr>
            <a:xfrm>
              <a:off x="1979712" y="4437112"/>
              <a:ext cx="1656184" cy="720080"/>
              <a:chOff x="1979712" y="4437112"/>
              <a:chExt cx="1656184" cy="720080"/>
            </a:xfrm>
          </p:grpSpPr>
          <p:sp>
            <p:nvSpPr>
              <p:cNvPr id="127" name="Rechteck 126"/>
              <p:cNvSpPr/>
              <p:nvPr/>
            </p:nvSpPr>
            <p:spPr>
              <a:xfrm>
                <a:off x="1979712" y="4653136"/>
                <a:ext cx="504056" cy="50405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0" name="Gerade Verbindung 129"/>
              <p:cNvCxnSpPr/>
              <p:nvPr/>
            </p:nvCxnSpPr>
            <p:spPr>
              <a:xfrm flipV="1">
                <a:off x="2267744" y="4437112"/>
                <a:ext cx="0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Gerade Verbindung 130"/>
              <p:cNvCxnSpPr/>
              <p:nvPr/>
            </p:nvCxnSpPr>
            <p:spPr>
              <a:xfrm>
                <a:off x="2267744" y="4437112"/>
                <a:ext cx="136815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Gerade Verbindung mit Pfeil 132"/>
              <p:cNvCxnSpPr/>
              <p:nvPr/>
            </p:nvCxnSpPr>
            <p:spPr>
              <a:xfrm>
                <a:off x="3635896" y="4437112"/>
                <a:ext cx="0" cy="28803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uppieren 134"/>
            <p:cNvGrpSpPr/>
            <p:nvPr/>
          </p:nvGrpSpPr>
          <p:grpSpPr>
            <a:xfrm>
              <a:off x="5652120" y="3068960"/>
              <a:ext cx="3312368" cy="3528392"/>
              <a:chOff x="971600" y="2132856"/>
              <a:chExt cx="3096344" cy="2985688"/>
            </a:xfrm>
          </p:grpSpPr>
          <p:sp>
            <p:nvSpPr>
              <p:cNvPr id="136" name="Rechteckige Legende 135"/>
              <p:cNvSpPr/>
              <p:nvPr/>
            </p:nvSpPr>
            <p:spPr>
              <a:xfrm>
                <a:off x="971600" y="2132856"/>
                <a:ext cx="3096344" cy="1080120"/>
              </a:xfrm>
              <a:prstGeom prst="wedgeRectCallout">
                <a:avLst>
                  <a:gd name="adj1" fmla="val -20477"/>
                  <a:gd name="adj2" fmla="val 8901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7" name="Picture 13" descr="C:\Users\Celik\Downloads\pi-ahmed 2 rot ibc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87624" y="3717032"/>
                <a:ext cx="1872208" cy="140151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38" name="Textfeld 137"/>
              <p:cNvSpPr txBox="1"/>
              <p:nvPr/>
            </p:nvSpPr>
            <p:spPr>
              <a:xfrm>
                <a:off x="1038912" y="2254721"/>
                <a:ext cx="2880320" cy="546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dirty="0" smtClean="0">
                    <a:solidFill>
                      <a:schemeClr val="bg1"/>
                    </a:solidFill>
                  </a:rPr>
                  <a:t>Da x auf einer Seite stehen muss, müssen wir -9x rechnen 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0" name="Gruppieren 149"/>
          <p:cNvGrpSpPr/>
          <p:nvPr/>
        </p:nvGrpSpPr>
        <p:grpSpPr>
          <a:xfrm>
            <a:off x="971600" y="2996952"/>
            <a:ext cx="7992888" cy="3528392"/>
            <a:chOff x="971600" y="2996952"/>
            <a:chExt cx="7992888" cy="3528392"/>
          </a:xfrm>
        </p:grpSpPr>
        <p:grpSp>
          <p:nvGrpSpPr>
            <p:cNvPr id="145" name="Gruppieren 144"/>
            <p:cNvGrpSpPr/>
            <p:nvPr/>
          </p:nvGrpSpPr>
          <p:grpSpPr>
            <a:xfrm>
              <a:off x="971600" y="5157192"/>
              <a:ext cx="2448272" cy="720080"/>
              <a:chOff x="971600" y="5157192"/>
              <a:chExt cx="2448272" cy="720080"/>
            </a:xfrm>
          </p:grpSpPr>
          <p:sp>
            <p:nvSpPr>
              <p:cNvPr id="140" name="Rechteck 139"/>
              <p:cNvSpPr/>
              <p:nvPr/>
            </p:nvSpPr>
            <p:spPr>
              <a:xfrm>
                <a:off x="971600" y="5373216"/>
                <a:ext cx="432048" cy="50405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1" name="Gerade Verbindung 140"/>
              <p:cNvCxnSpPr/>
              <p:nvPr/>
            </p:nvCxnSpPr>
            <p:spPr>
              <a:xfrm flipV="1">
                <a:off x="1187624" y="5157192"/>
                <a:ext cx="0" cy="2160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Gerade Verbindung 141"/>
              <p:cNvCxnSpPr/>
              <p:nvPr/>
            </p:nvCxnSpPr>
            <p:spPr>
              <a:xfrm>
                <a:off x="1187624" y="5157192"/>
                <a:ext cx="223224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Gerade Verbindung mit Pfeil 143"/>
              <p:cNvCxnSpPr/>
              <p:nvPr/>
            </p:nvCxnSpPr>
            <p:spPr>
              <a:xfrm>
                <a:off x="3419872" y="5157192"/>
                <a:ext cx="0" cy="28803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uppieren 145"/>
            <p:cNvGrpSpPr/>
            <p:nvPr/>
          </p:nvGrpSpPr>
          <p:grpSpPr>
            <a:xfrm>
              <a:off x="5652120" y="2996952"/>
              <a:ext cx="3312368" cy="3528392"/>
              <a:chOff x="971600" y="2132856"/>
              <a:chExt cx="3096344" cy="2985688"/>
            </a:xfrm>
          </p:grpSpPr>
          <p:sp>
            <p:nvSpPr>
              <p:cNvPr id="147" name="Rechteckige Legende 146"/>
              <p:cNvSpPr/>
              <p:nvPr/>
            </p:nvSpPr>
            <p:spPr>
              <a:xfrm>
                <a:off x="971600" y="2132856"/>
                <a:ext cx="3096344" cy="1080120"/>
              </a:xfrm>
              <a:prstGeom prst="wedgeRectCallout">
                <a:avLst>
                  <a:gd name="adj1" fmla="val -20477"/>
                  <a:gd name="adj2" fmla="val 8901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8" name="Picture 13" descr="C:\Users\Celik\Downloads\pi-ahmed 2 rot ibc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87624" y="3717032"/>
                <a:ext cx="1872208" cy="140151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49" name="Textfeld 148"/>
              <p:cNvSpPr txBox="1"/>
              <p:nvPr/>
            </p:nvSpPr>
            <p:spPr>
              <a:xfrm>
                <a:off x="1060219" y="2251566"/>
                <a:ext cx="2880321" cy="781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dirty="0" smtClean="0">
                    <a:solidFill>
                      <a:schemeClr val="bg1"/>
                    </a:solidFill>
                  </a:rPr>
                  <a:t>Durch die Zahl, die vor x steht, muss  man auf beiden Seiten dividieren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8" name="Rechteck 77"/>
          <p:cNvSpPr/>
          <p:nvPr/>
        </p:nvSpPr>
        <p:spPr>
          <a:xfrm>
            <a:off x="1331640" y="6093296"/>
            <a:ext cx="36004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uppieren 82"/>
          <p:cNvGrpSpPr/>
          <p:nvPr/>
        </p:nvGrpSpPr>
        <p:grpSpPr>
          <a:xfrm>
            <a:off x="1403648" y="6165303"/>
            <a:ext cx="270031" cy="360041"/>
            <a:chOff x="4283968" y="3789039"/>
            <a:chExt cx="270031" cy="360041"/>
          </a:xfrm>
        </p:grpSpPr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49612" t="50399" r="48971" b="46241"/>
            <a:stretch>
              <a:fillRect/>
            </a:stretch>
          </p:blipFill>
          <p:spPr bwMode="auto">
            <a:xfrm>
              <a:off x="4283968" y="3789039"/>
              <a:ext cx="270031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Rechteck 84"/>
            <p:cNvSpPr/>
            <p:nvPr/>
          </p:nvSpPr>
          <p:spPr>
            <a:xfrm>
              <a:off x="4283968" y="3789040"/>
              <a:ext cx="144016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>
                <a:solidFill>
                  <a:schemeClr val="bg1"/>
                </a:solidFill>
              </a:rPr>
              <a:t>Der erste Schritt ist es die zweite Wurzel auf die andere Seite zu bringen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0" y="188640"/>
            <a:ext cx="3312368" cy="3528392"/>
            <a:chOff x="971600" y="2132856"/>
            <a:chExt cx="3096344" cy="2985688"/>
          </a:xfrm>
        </p:grpSpPr>
        <p:sp>
          <p:nvSpPr>
            <p:cNvPr id="4" name="Rechteckige Legende 3"/>
            <p:cNvSpPr/>
            <p:nvPr/>
          </p:nvSpPr>
          <p:spPr>
            <a:xfrm>
              <a:off x="971600" y="2132856"/>
              <a:ext cx="3096344" cy="1080120"/>
            </a:xfrm>
            <a:prstGeom prst="wedgeRectCallout">
              <a:avLst>
                <a:gd name="adj1" fmla="val -20477"/>
                <a:gd name="adj2" fmla="val 8901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13" descr="C:\Users\Celik\Downloads\pi-ahmed 2 rot ib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3717032"/>
              <a:ext cx="1872208" cy="14015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Textfeld 7"/>
            <p:cNvSpPr txBox="1"/>
            <p:nvPr/>
          </p:nvSpPr>
          <p:spPr>
            <a:xfrm>
              <a:off x="1106224" y="2254721"/>
              <a:ext cx="2880320" cy="781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 smtClean="0">
                  <a:solidFill>
                    <a:schemeClr val="bg1"/>
                  </a:solidFill>
                </a:rPr>
                <a:t>Der erste Schritt ist es, die zweite Wurzel auf die andere Seite zu bringen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Inhaltsplatzhalter 9"/>
          <p:cNvGrpSpPr>
            <a:grpSpLocks noGrp="1"/>
          </p:cNvGrpSpPr>
          <p:nvPr/>
        </p:nvGrpSpPr>
        <p:grpSpPr>
          <a:xfrm>
            <a:off x="2750592" y="251360"/>
            <a:ext cx="3178696" cy="3201219"/>
            <a:chOff x="971600" y="2132856"/>
            <a:chExt cx="3096344" cy="2985688"/>
          </a:xfrm>
        </p:grpSpPr>
        <p:sp>
          <p:nvSpPr>
            <p:cNvPr id="11" name="Rechteckige Legende 10"/>
            <p:cNvSpPr/>
            <p:nvPr/>
          </p:nvSpPr>
          <p:spPr>
            <a:xfrm>
              <a:off x="971600" y="2132856"/>
              <a:ext cx="3096344" cy="1080120"/>
            </a:xfrm>
            <a:prstGeom prst="wedgeRectCallout">
              <a:avLst>
                <a:gd name="adj1" fmla="val -20477"/>
                <a:gd name="adj2" fmla="val 8901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3" descr="C:\Users\Celik\Downloads\pi-ahmed 2 rot ib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3717032"/>
              <a:ext cx="1872208" cy="14015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" name="Textfeld 12"/>
            <p:cNvSpPr txBox="1"/>
            <p:nvPr/>
          </p:nvSpPr>
          <p:spPr>
            <a:xfrm>
              <a:off x="1106224" y="2254721"/>
              <a:ext cx="2880320" cy="86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 smtClean="0">
                  <a:solidFill>
                    <a:schemeClr val="bg1"/>
                  </a:solidFill>
                </a:rPr>
                <a:t>Um die Wurzeln aufzulösen, müssen die Wurzeln quadriert werden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5831632" y="268397"/>
            <a:ext cx="3312368" cy="3528392"/>
            <a:chOff x="971600" y="2132856"/>
            <a:chExt cx="3096344" cy="2985688"/>
          </a:xfrm>
        </p:grpSpPr>
        <p:sp>
          <p:nvSpPr>
            <p:cNvPr id="15" name="Rechteckige Legende 14"/>
            <p:cNvSpPr/>
            <p:nvPr/>
          </p:nvSpPr>
          <p:spPr>
            <a:xfrm>
              <a:off x="971600" y="2132856"/>
              <a:ext cx="3096344" cy="1080120"/>
            </a:xfrm>
            <a:prstGeom prst="wedgeRectCallout">
              <a:avLst>
                <a:gd name="adj1" fmla="val -20477"/>
                <a:gd name="adj2" fmla="val 8901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3" descr="C:\Users\Celik\Downloads\pi-ahmed 2 rot ib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3717032"/>
              <a:ext cx="1872208" cy="14015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7" name="Textfeld 16"/>
            <p:cNvSpPr txBox="1"/>
            <p:nvPr/>
          </p:nvSpPr>
          <p:spPr>
            <a:xfrm>
              <a:off x="1072093" y="2132856"/>
              <a:ext cx="2880320" cy="101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 smtClean="0">
                  <a:solidFill>
                    <a:schemeClr val="bg1"/>
                  </a:solidFill>
                </a:rPr>
                <a:t>Die Wurzeln müssen in Klammer gesetzt werden und mit der Zahl, die vorne steht multipliziert werden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0" y="3329608"/>
            <a:ext cx="3312368" cy="3528392"/>
            <a:chOff x="971600" y="2132856"/>
            <a:chExt cx="3096344" cy="2985688"/>
          </a:xfrm>
        </p:grpSpPr>
        <p:sp>
          <p:nvSpPr>
            <p:cNvPr id="19" name="Rechteckige Legende 18"/>
            <p:cNvSpPr/>
            <p:nvPr/>
          </p:nvSpPr>
          <p:spPr>
            <a:xfrm>
              <a:off x="971600" y="2132856"/>
              <a:ext cx="3096344" cy="1080120"/>
            </a:xfrm>
            <a:prstGeom prst="wedgeRectCallout">
              <a:avLst>
                <a:gd name="adj1" fmla="val -20477"/>
                <a:gd name="adj2" fmla="val 8901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3" descr="C:\Users\Celik\Downloads\pi-ahmed 2 rot ib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3717032"/>
              <a:ext cx="1872208" cy="14015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1" name="Textfeld 20"/>
            <p:cNvSpPr txBox="1"/>
            <p:nvPr/>
          </p:nvSpPr>
          <p:spPr>
            <a:xfrm>
              <a:off x="1038912" y="2254721"/>
              <a:ext cx="2880320" cy="546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 smtClean="0">
                  <a:solidFill>
                    <a:schemeClr val="bg1"/>
                  </a:solidFill>
                </a:rPr>
                <a:t>Da x auf einer Seite stehen muss, müssen wir -12 rechnen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2996196" y="3329608"/>
            <a:ext cx="3312368" cy="3528392"/>
            <a:chOff x="971600" y="2132856"/>
            <a:chExt cx="3096344" cy="2985688"/>
          </a:xfrm>
        </p:grpSpPr>
        <p:sp>
          <p:nvSpPr>
            <p:cNvPr id="23" name="Rechteckige Legende 22"/>
            <p:cNvSpPr/>
            <p:nvPr/>
          </p:nvSpPr>
          <p:spPr>
            <a:xfrm>
              <a:off x="971600" y="2132856"/>
              <a:ext cx="3096344" cy="1080120"/>
            </a:xfrm>
            <a:prstGeom prst="wedgeRectCallout">
              <a:avLst>
                <a:gd name="adj1" fmla="val -20477"/>
                <a:gd name="adj2" fmla="val 8901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13" descr="C:\Users\Celik\Downloads\pi-ahmed 2 rot ib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3717032"/>
              <a:ext cx="1872208" cy="14015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feld 24"/>
            <p:cNvSpPr txBox="1"/>
            <p:nvPr/>
          </p:nvSpPr>
          <p:spPr>
            <a:xfrm>
              <a:off x="1038912" y="2254721"/>
              <a:ext cx="2880320" cy="546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 smtClean="0">
                  <a:solidFill>
                    <a:schemeClr val="bg1"/>
                  </a:solidFill>
                </a:rPr>
                <a:t>Da x auf einer Seite stehen muss, müssen wir -9x rechnen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5708041" y="3341858"/>
            <a:ext cx="3312368" cy="3528392"/>
            <a:chOff x="971600" y="2132856"/>
            <a:chExt cx="3096344" cy="2985688"/>
          </a:xfrm>
        </p:grpSpPr>
        <p:sp>
          <p:nvSpPr>
            <p:cNvPr id="27" name="Rechteckige Legende 26"/>
            <p:cNvSpPr/>
            <p:nvPr/>
          </p:nvSpPr>
          <p:spPr>
            <a:xfrm>
              <a:off x="971600" y="2132856"/>
              <a:ext cx="3096344" cy="1080120"/>
            </a:xfrm>
            <a:prstGeom prst="wedgeRectCallout">
              <a:avLst>
                <a:gd name="adj1" fmla="val -20477"/>
                <a:gd name="adj2" fmla="val 8901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13" descr="C:\Users\Celik\Downloads\pi-ahmed 2 rot ib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3717032"/>
              <a:ext cx="1872208" cy="14015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9" name="Textfeld 28"/>
            <p:cNvSpPr txBox="1"/>
            <p:nvPr/>
          </p:nvSpPr>
          <p:spPr>
            <a:xfrm>
              <a:off x="1038912" y="2254721"/>
              <a:ext cx="2880320" cy="781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 smtClean="0">
                  <a:solidFill>
                    <a:schemeClr val="bg1"/>
                  </a:solidFill>
                </a:rPr>
                <a:t>Durch die Zahl, die vor x steht, muss  man auf beiden Seiten dividieren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5400" smtClean="0">
                <a:solidFill>
                  <a:schemeClr val="accent1">
                    <a:lumMod val="75000"/>
                  </a:schemeClr>
                </a:solidFill>
              </a:rPr>
              <a:t>Definitionsmenge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5580112" y="3140968"/>
            <a:ext cx="11521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7" name="Picture 13" descr="C:\Users\Celik\Downloads\pi-ahmed 2 rot i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4872" cy="126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" name="Gruppieren 19"/>
          <p:cNvGrpSpPr/>
          <p:nvPr/>
        </p:nvGrpSpPr>
        <p:grpSpPr>
          <a:xfrm>
            <a:off x="7596336" y="0"/>
            <a:ext cx="1547664" cy="6858001"/>
            <a:chOff x="7452319" y="-1"/>
            <a:chExt cx="1691682" cy="6858001"/>
          </a:xfrm>
        </p:grpSpPr>
        <p:pic>
          <p:nvPicPr>
            <p:cNvPr id="21" name="Grafik 20" descr="buntstifte.jpg"/>
            <p:cNvPicPr>
              <a:picLocks noChangeAspect="1"/>
            </p:cNvPicPr>
            <p:nvPr/>
          </p:nvPicPr>
          <p:blipFill>
            <a:blip r:embed="rId3" cstate="print"/>
            <a:srcRect r="5313"/>
            <a:stretch>
              <a:fillRect/>
            </a:stretch>
          </p:blipFill>
          <p:spPr>
            <a:xfrm rot="16200000">
              <a:off x="6129101" y="1323218"/>
              <a:ext cx="4338119" cy="16916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Grafik 21" descr="buntstifte.jpg"/>
            <p:cNvPicPr>
              <a:picLocks noChangeAspect="1"/>
            </p:cNvPicPr>
            <p:nvPr/>
          </p:nvPicPr>
          <p:blipFill>
            <a:blip r:embed="rId3" cstate="print"/>
            <a:srcRect l="8841" r="30460"/>
            <a:stretch>
              <a:fillRect/>
            </a:stretch>
          </p:blipFill>
          <p:spPr>
            <a:xfrm rot="16200000">
              <a:off x="6907696" y="4621696"/>
              <a:ext cx="2780927" cy="16916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36382" t="19320" r="34090" b="13881"/>
          <a:stretch>
            <a:fillRect/>
          </a:stretch>
        </p:blipFill>
        <p:spPr bwMode="auto">
          <a:xfrm>
            <a:off x="2051720" y="1628800"/>
            <a:ext cx="46805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6600" dirty="0" smtClean="0">
                <a:solidFill>
                  <a:schemeClr val="accent1">
                    <a:lumMod val="75000"/>
                  </a:schemeClr>
                </a:solidFill>
              </a:rPr>
              <a:t>Probe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413" t="32886" r="44630" b="13454"/>
          <a:stretch>
            <a:fillRect/>
          </a:stretch>
        </p:blipFill>
        <p:spPr bwMode="auto">
          <a:xfrm>
            <a:off x="251520" y="1700808"/>
            <a:ext cx="6336704" cy="445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pieren 6"/>
          <p:cNvGrpSpPr/>
          <p:nvPr/>
        </p:nvGrpSpPr>
        <p:grpSpPr>
          <a:xfrm>
            <a:off x="7452319" y="-1"/>
            <a:ext cx="1691682" cy="6858001"/>
            <a:chOff x="7452319" y="-1"/>
            <a:chExt cx="1691682" cy="6858001"/>
          </a:xfrm>
        </p:grpSpPr>
        <p:pic>
          <p:nvPicPr>
            <p:cNvPr id="8" name="Grafik 7" descr="buntstifte.jpg"/>
            <p:cNvPicPr>
              <a:picLocks noChangeAspect="1"/>
            </p:cNvPicPr>
            <p:nvPr/>
          </p:nvPicPr>
          <p:blipFill>
            <a:blip r:embed="rId3" cstate="print"/>
            <a:srcRect r="5313"/>
            <a:stretch>
              <a:fillRect/>
            </a:stretch>
          </p:blipFill>
          <p:spPr>
            <a:xfrm rot="16200000">
              <a:off x="6129101" y="1323218"/>
              <a:ext cx="4338119" cy="16916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Grafik 8" descr="buntstifte.jpg"/>
            <p:cNvPicPr>
              <a:picLocks noChangeAspect="1"/>
            </p:cNvPicPr>
            <p:nvPr/>
          </p:nvPicPr>
          <p:blipFill>
            <a:blip r:embed="rId3" cstate="print"/>
            <a:srcRect l="8841" r="30460"/>
            <a:stretch>
              <a:fillRect/>
            </a:stretch>
          </p:blipFill>
          <p:spPr>
            <a:xfrm rot="16200000">
              <a:off x="6907696" y="4621696"/>
              <a:ext cx="2780927" cy="16916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0" name="Picture 13" descr="C:\Users\Celik\Downloads\pi-ahmed 2 rot i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872208" cy="1401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Bildschirmpräsentation (4:3)</PresentationFormat>
  <Paragraphs>19</Paragraphs>
  <Slides>5</Slides>
  <Notes>1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Larissa-Design</vt:lpstr>
      <vt:lpstr>WURZELGLEICHUNG</vt:lpstr>
      <vt:lpstr>Wurzelgleichung</vt:lpstr>
      <vt:lpstr>Der erste Schritt ist es die zweite Wurzel auf die andere Seite zu bringen </vt:lpstr>
      <vt:lpstr>Definitionsmenge</vt:lpstr>
      <vt:lpstr>Probe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WURZEL GLEICHUNG</dc:title>
  <dc:creator>Celik</dc:creator>
  <cp:lastModifiedBy>Gabi</cp:lastModifiedBy>
  <cp:revision>13</cp:revision>
  <dcterms:created xsi:type="dcterms:W3CDTF">2013-11-13T14:53:46Z</dcterms:created>
  <dcterms:modified xsi:type="dcterms:W3CDTF">2013-11-17T19:57:57Z</dcterms:modified>
</cp:coreProperties>
</file>