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429" r:id="rId2"/>
    <p:sldId id="464" r:id="rId3"/>
    <p:sldId id="465" r:id="rId4"/>
    <p:sldId id="503" r:id="rId5"/>
    <p:sldId id="504" r:id="rId6"/>
    <p:sldId id="505" r:id="rId7"/>
    <p:sldId id="506" r:id="rId8"/>
    <p:sldId id="466" r:id="rId9"/>
    <p:sldId id="467" r:id="rId10"/>
    <p:sldId id="507" r:id="rId11"/>
    <p:sldId id="508" r:id="rId12"/>
    <p:sldId id="509" r:id="rId13"/>
    <p:sldId id="468" r:id="rId14"/>
    <p:sldId id="510" r:id="rId15"/>
    <p:sldId id="511" r:id="rId16"/>
    <p:sldId id="512" r:id="rId17"/>
    <p:sldId id="513" r:id="rId18"/>
    <p:sldId id="514" r:id="rId19"/>
    <p:sldId id="515" r:id="rId20"/>
    <p:sldId id="516" r:id="rId21"/>
    <p:sldId id="517" r:id="rId22"/>
    <p:sldId id="518" r:id="rId23"/>
  </p:sldIdLst>
  <p:sldSz cx="9144000" cy="6858000" type="screen4x3"/>
  <p:notesSz cx="6870700" cy="97742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AFE1FF"/>
    <a:srgbClr val="8859C7"/>
    <a:srgbClr val="D7F0FF"/>
    <a:srgbClr val="FFFF66"/>
    <a:srgbClr val="3366FF"/>
    <a:srgbClr val="0066FF"/>
    <a:srgbClr val="FFF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05" autoAdjust="0"/>
    <p:restoredTop sz="94660"/>
  </p:normalViewPr>
  <p:slideViewPr>
    <p:cSldViewPr>
      <p:cViewPr>
        <p:scale>
          <a:sx n="75" d="100"/>
          <a:sy n="75" d="100"/>
        </p:scale>
        <p:origin x="-30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078"/>
    </p:cViewPr>
  </p:sorterViewPr>
  <p:notesViewPr>
    <p:cSldViewPr>
      <p:cViewPr varScale="1">
        <p:scale>
          <a:sx n="38" d="100"/>
          <a:sy n="38" d="100"/>
        </p:scale>
        <p:origin x="-1530" y="-72"/>
      </p:cViewPr>
      <p:guideLst>
        <p:guide orient="horz" pos="3078"/>
        <p:guide pos="216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4138" y="0"/>
            <a:ext cx="29765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4138" y="9285288"/>
            <a:ext cx="29765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AC4F90C-E224-4812-8525-C61844A10B3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4998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4138" y="0"/>
            <a:ext cx="29765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33425"/>
            <a:ext cx="4887912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643438"/>
            <a:ext cx="5038725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9765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138" y="9285288"/>
            <a:ext cx="29765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CFCCD19-9A09-486D-9086-6E17CC72E06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3578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AC88B3-E346-4358-87AB-385EC8304595}" type="slidenum">
              <a:rPr lang="de-DE" smtClean="0"/>
              <a:pPr>
                <a:defRPr/>
              </a:pPr>
              <a:t>1</a:t>
            </a:fld>
            <a:endParaRPr lang="de-DE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94273EB-0143-4183-9CD3-F835F393C22A}" type="slidenum">
              <a:rPr lang="de-DE" smtClean="0"/>
              <a:pPr>
                <a:defRPr/>
              </a:pPr>
              <a:t>10</a:t>
            </a:fld>
            <a:endParaRPr lang="de-DE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C3DC52-C76D-4057-BE4B-979D200C8BFE}" type="slidenum">
              <a:rPr lang="de-DE" smtClean="0"/>
              <a:pPr>
                <a:defRPr/>
              </a:pPr>
              <a:t>11</a:t>
            </a:fld>
            <a:endParaRPr lang="de-DE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CBCDF67-8084-4BDE-9E5F-367F9367FDB6}" type="slidenum">
              <a:rPr lang="de-DE" smtClean="0"/>
              <a:pPr>
                <a:defRPr/>
              </a:pPr>
              <a:t>12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D75B9C-A6C6-4088-85F6-7FBC93D12FD9}" type="slidenum">
              <a:rPr lang="de-DE" smtClean="0"/>
              <a:pPr>
                <a:defRPr/>
              </a:pPr>
              <a:t>13</a:t>
            </a:fld>
            <a:endParaRPr lang="de-DE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BE6820-C3DF-4555-8747-4AE1FC859B39}" type="slidenum">
              <a:rPr lang="de-DE" smtClean="0"/>
              <a:pPr>
                <a:defRPr/>
              </a:pPr>
              <a:t>14</a:t>
            </a:fld>
            <a:endParaRPr lang="de-DE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542AB8-E566-475D-843F-0990031137D7}" type="slidenum">
              <a:rPr lang="de-DE" smtClean="0"/>
              <a:pPr>
                <a:defRPr/>
              </a:pPr>
              <a:t>15</a:t>
            </a:fld>
            <a:endParaRPr lang="de-DE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1E38E7-2E7D-4EC8-B262-CFCD27E2E7DC}" type="slidenum">
              <a:rPr lang="de-DE" smtClean="0"/>
              <a:pPr>
                <a:defRPr/>
              </a:pPr>
              <a:t>16</a:t>
            </a:fld>
            <a:endParaRPr lang="de-DE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909DF0-9A23-4E23-9388-975A57B9D8C3}" type="slidenum">
              <a:rPr lang="de-DE" smtClean="0"/>
              <a:pPr>
                <a:defRPr/>
              </a:pPr>
              <a:t>17</a:t>
            </a:fld>
            <a:endParaRPr lang="de-DE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FB1613-E464-48A9-823E-29891EE5E231}" type="slidenum">
              <a:rPr lang="de-DE" smtClean="0"/>
              <a:pPr>
                <a:defRPr/>
              </a:pPr>
              <a:t>18</a:t>
            </a:fld>
            <a:endParaRPr lang="de-DE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0C31BE-702A-491B-9A7F-FEFFF3DE53C2}" type="slidenum">
              <a:rPr lang="de-DE" smtClean="0"/>
              <a:pPr>
                <a:defRPr/>
              </a:pPr>
              <a:t>19</a:t>
            </a:fld>
            <a:endParaRPr lang="de-DE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92A377-7EE4-46EC-AB44-441A2A1A386B}" type="slidenum">
              <a:rPr lang="de-DE" smtClean="0"/>
              <a:pPr>
                <a:defRPr/>
              </a:pPr>
              <a:t>2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5A8609-921B-4B3F-857F-DF2081CE35D6}" type="slidenum">
              <a:rPr lang="de-DE" smtClean="0"/>
              <a:pPr>
                <a:defRPr/>
              </a:pPr>
              <a:t>20</a:t>
            </a:fld>
            <a:endParaRPr lang="de-DE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45052A-CCDE-4610-8EE9-079E44AD3A55}" type="slidenum">
              <a:rPr lang="de-DE" smtClean="0"/>
              <a:pPr>
                <a:defRPr/>
              </a:pPr>
              <a:t>21</a:t>
            </a:fld>
            <a:endParaRPr lang="de-DE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05A355-B47A-4314-AA3E-31C207EF365D}" type="slidenum">
              <a:rPr lang="de-DE" smtClean="0"/>
              <a:pPr>
                <a:defRPr/>
              </a:pPr>
              <a:t>22</a:t>
            </a:fld>
            <a:endParaRPr lang="de-DE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36F5A6E-B939-45BA-AF94-A0628B2F2CCB}" type="slidenum">
              <a:rPr lang="de-DE" smtClean="0"/>
              <a:pPr>
                <a:defRPr/>
              </a:pPr>
              <a:t>3</a:t>
            </a:fld>
            <a:endParaRPr lang="de-DE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DBB1A44-0AD6-4456-8C2F-BBFC1BF408FA}" type="slidenum">
              <a:rPr lang="de-DE" smtClean="0"/>
              <a:pPr>
                <a:defRPr/>
              </a:pPr>
              <a:t>4</a:t>
            </a:fld>
            <a:endParaRPr lang="de-DE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05850B-BE0A-45E2-8256-5EDA25785A5A}" type="slidenum">
              <a:rPr lang="de-DE" smtClean="0"/>
              <a:pPr>
                <a:defRPr/>
              </a:pPr>
              <a:t>5</a:t>
            </a:fld>
            <a:endParaRPr lang="de-DE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70CD09-4AAC-4D53-A13A-DCB203E2C169}" type="slidenum">
              <a:rPr lang="de-DE" smtClean="0"/>
              <a:pPr>
                <a:defRPr/>
              </a:pPr>
              <a:t>6</a:t>
            </a:fld>
            <a:endParaRPr lang="de-DE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C76DA2-5412-4BC3-8AF0-C642FEE8D197}" type="slidenum">
              <a:rPr lang="de-DE" smtClean="0"/>
              <a:pPr>
                <a:defRPr/>
              </a:pPr>
              <a:t>7</a:t>
            </a:fld>
            <a:endParaRPr lang="de-DE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CFDF76-4ECD-41DF-A966-F04FD37A0210}" type="slidenum">
              <a:rPr lang="de-DE" smtClean="0"/>
              <a:pPr>
                <a:defRPr/>
              </a:pPr>
              <a:t>8</a:t>
            </a:fld>
            <a:endParaRPr lang="de-DE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2117526-EA3F-4728-9DAD-F8CA2A9C55F5}" type="slidenum">
              <a:rPr lang="de-DE" smtClean="0"/>
              <a:pPr>
                <a:defRPr/>
              </a:pPr>
              <a:t>9</a:t>
            </a:fld>
            <a:endParaRPr lang="de-DE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3425"/>
            <a:ext cx="4886325" cy="3665538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1EA43-AAB1-4838-AE0A-1C43675E1A9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74F46-7A88-4A5F-A975-6954810DFFC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F0A2A-64FC-4B41-A844-27D35B7D286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iagrammplatzhalt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de-A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F8DC-9CED-4820-A1DC-26A909CEB2A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el, Inhal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7FB68-9F28-479D-85F6-B0470EC9FEC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DA473-E30F-4A87-9635-060AC4E4AE5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8F039-DF4B-412A-8A12-F03C5120C29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55899-5742-45CD-8907-56244B8444C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2E289-7E6C-4D5F-B57A-FC4D911B911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36376-4922-4B94-86E1-B2B5A2AC93B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52BC5-295E-48D2-BCB5-C52AC32139E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76EEC-FF53-46C7-96A0-9395F786137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7AF6F-89D7-4440-99B9-222C4078550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7DACF-4A08-4BF5-A1F5-F9E21C4B45E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73DFA-17BD-4F2C-B118-BF14B7F671D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7F0FF"/>
            </a:gs>
            <a:gs pos="50000">
              <a:schemeClr val="bg1"/>
            </a:gs>
            <a:gs pos="100000">
              <a:srgbClr val="D7F0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C8C9D39E-53F8-47BE-A274-0C79ED0058B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pic>
        <p:nvPicPr>
          <p:cNvPr id="1031" name="Picture 7" descr="Diagramm Balken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288" y="188913"/>
            <a:ext cx="808037" cy="80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ibc ohne"/>
          <p:cNvPicPr>
            <a:picLocks noChangeAspect="1" noChangeArrowheads="1"/>
          </p:cNvPicPr>
          <p:nvPr/>
        </p:nvPicPr>
        <p:blipFill>
          <a:blip r:embed="rId18" cstate="print"/>
          <a:srcRect t="16936" b="20888"/>
          <a:stretch>
            <a:fillRect/>
          </a:stretch>
        </p:blipFill>
        <p:spPr bwMode="auto">
          <a:xfrm>
            <a:off x="7058025" y="115888"/>
            <a:ext cx="2051050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50825" y="981075"/>
            <a:ext cx="8642350" cy="73025"/>
          </a:xfrm>
          <a:prstGeom prst="rect">
            <a:avLst/>
          </a:prstGeom>
          <a:gradFill rotWithShape="1">
            <a:gsLst>
              <a:gs pos="0">
                <a:srgbClr val="015FC7"/>
              </a:gs>
              <a:gs pos="100000">
                <a:srgbClr val="E7F6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AT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500188"/>
            <a:ext cx="8153400" cy="4560887"/>
          </a:xfrm>
        </p:spPr>
        <p:txBody>
          <a:bodyPr/>
          <a:lstStyle/>
          <a:p>
            <a:pPr eaLnBrk="1" hangingPunct="1"/>
            <a:r>
              <a:rPr lang="de-DE" sz="4000" b="1" smtClean="0"/>
              <a:t>Welche Rechenregeln für Terme  gibt es?</a:t>
            </a:r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125538"/>
            <a:ext cx="8640763" cy="5040312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4 + (-2) = 4 - 2 = 2</a:t>
            </a:r>
            <a:br>
              <a:rPr lang="de-DE" sz="4000" b="1" smtClean="0">
                <a:solidFill>
                  <a:srgbClr val="AFE1FF"/>
                </a:solidFill>
              </a:rPr>
            </a:br>
            <a:r>
              <a:rPr lang="de-DE" sz="4000" b="1" smtClean="0">
                <a:solidFill>
                  <a:srgbClr val="AFE1FF"/>
                </a:solidFill>
              </a:rPr>
              <a:t>4 - (+2) = 4 - 2 = 2</a:t>
            </a:r>
            <a:br>
              <a:rPr lang="de-DE" sz="4000" b="1" smtClean="0">
                <a:solidFill>
                  <a:srgbClr val="AFE1FF"/>
                </a:solidFill>
              </a:rPr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Welche Regel hast du befolgt?</a:t>
            </a:r>
            <a:br>
              <a:rPr lang="de-DE" sz="4000" b="1" smtClean="0"/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>
                <a:solidFill>
                  <a:srgbClr val="00CC99"/>
                </a:solidFill>
              </a:rPr>
              <a:t>a + (- b) =  a - b</a:t>
            </a:r>
            <a:br>
              <a:rPr lang="de-DE" sz="4000" b="1" smtClean="0">
                <a:solidFill>
                  <a:srgbClr val="00CC99"/>
                </a:solidFill>
              </a:rPr>
            </a:br>
            <a:r>
              <a:rPr lang="de-DE" sz="4000" b="1" smtClean="0">
                <a:solidFill>
                  <a:srgbClr val="00CC99"/>
                </a:solidFill>
              </a:rPr>
              <a:t>und</a:t>
            </a:r>
            <a:br>
              <a:rPr lang="de-DE" sz="4000" b="1" smtClean="0">
                <a:solidFill>
                  <a:srgbClr val="00CC99"/>
                </a:solidFill>
              </a:rPr>
            </a:br>
            <a:r>
              <a:rPr lang="de-DE" sz="4000" b="1" smtClean="0">
                <a:solidFill>
                  <a:srgbClr val="00CC99"/>
                </a:solidFill>
              </a:rPr>
              <a:t>a - (+b) =  a - b</a:t>
            </a:r>
            <a:endParaRPr lang="de-DE" smtClean="0">
              <a:solidFill>
                <a:srgbClr val="00CC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500188"/>
            <a:ext cx="8153400" cy="4560887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Überlege: </a:t>
            </a: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Wie berechnest du </a:t>
            </a:r>
            <a:br>
              <a:rPr lang="de-DE" sz="4000" b="1" smtClean="0"/>
            </a:br>
            <a:r>
              <a:rPr lang="de-DE" sz="4000" b="1" smtClean="0"/>
              <a:t>4 - (-2) =?</a:t>
            </a:r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125538"/>
            <a:ext cx="8640763" cy="4559300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4 - (-2) = 4 + 2 = 6</a:t>
            </a:r>
            <a:br>
              <a:rPr lang="de-DE" sz="4000" b="1" smtClean="0">
                <a:solidFill>
                  <a:srgbClr val="AFE1FF"/>
                </a:solidFill>
              </a:rPr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Welche Regel hast du befolgt?</a:t>
            </a:r>
            <a:br>
              <a:rPr lang="de-DE" sz="4000" b="1" smtClean="0"/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>
                <a:solidFill>
                  <a:srgbClr val="00CC99"/>
                </a:solidFill>
              </a:rPr>
              <a:t>a - (-b) = a + b</a:t>
            </a:r>
            <a:endParaRPr lang="de-DE" smtClean="0">
              <a:solidFill>
                <a:srgbClr val="00CC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7F0FF"/>
            </a:gs>
            <a:gs pos="50000">
              <a:schemeClr val="bg1"/>
            </a:gs>
            <a:gs pos="100000">
              <a:srgbClr val="D7F0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25538"/>
            <a:ext cx="8153400" cy="4559300"/>
          </a:xfrm>
        </p:spPr>
        <p:txBody>
          <a:bodyPr/>
          <a:lstStyle/>
          <a:p>
            <a:pPr eaLnBrk="1" hangingPunct="1"/>
            <a:r>
              <a:rPr lang="de-DE" sz="4000" b="1" smtClean="0"/>
              <a:t>Welche Vorzeichenregeln gibt es bei der Multiplikation?</a:t>
            </a:r>
            <a:endParaRPr lang="de-DE" smtClean="0">
              <a:solidFill>
                <a:schemeClr val="accent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500188"/>
            <a:ext cx="8153400" cy="4560887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Überlege: </a:t>
            </a: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Wie berechnest du </a:t>
            </a:r>
            <a:br>
              <a:rPr lang="de-DE" sz="4000" b="1" smtClean="0"/>
            </a:br>
            <a:r>
              <a:rPr lang="de-DE" sz="4000" b="1" smtClean="0"/>
              <a:t>4 . (-2) =?</a:t>
            </a:r>
            <a:br>
              <a:rPr lang="de-DE" sz="4000" b="1" smtClean="0"/>
            </a:br>
            <a:r>
              <a:rPr lang="de-DE" sz="4000" b="1" smtClean="0"/>
              <a:t>oder </a:t>
            </a:r>
            <a:br>
              <a:rPr lang="de-DE" sz="4000" b="1" smtClean="0"/>
            </a:br>
            <a:r>
              <a:rPr lang="de-DE" sz="4000" b="1" smtClean="0"/>
              <a:t>(- 4) . 2 =?</a:t>
            </a:r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125538"/>
            <a:ext cx="8640763" cy="5040312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4 . (-2) = - 8</a:t>
            </a:r>
            <a:br>
              <a:rPr lang="de-DE" sz="4000" b="1" smtClean="0">
                <a:solidFill>
                  <a:srgbClr val="AFE1FF"/>
                </a:solidFill>
              </a:rPr>
            </a:br>
            <a:r>
              <a:rPr lang="de-DE" sz="4000" b="1" smtClean="0">
                <a:solidFill>
                  <a:srgbClr val="AFE1FF"/>
                </a:solidFill>
              </a:rPr>
              <a:t>(- 4) . 2 = - 8</a:t>
            </a:r>
            <a:br>
              <a:rPr lang="de-DE" sz="4000" b="1" smtClean="0">
                <a:solidFill>
                  <a:srgbClr val="AFE1FF"/>
                </a:solidFill>
              </a:rPr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Welche Regel hast du befolgt?</a:t>
            </a:r>
            <a:br>
              <a:rPr lang="de-DE" sz="4000" b="1" smtClean="0"/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>
                <a:solidFill>
                  <a:srgbClr val="00CC99"/>
                </a:solidFill>
              </a:rPr>
              <a:t>a . (- b) = - (a . b)</a:t>
            </a:r>
            <a:br>
              <a:rPr lang="de-DE" sz="4000" b="1" smtClean="0">
                <a:solidFill>
                  <a:srgbClr val="00CC99"/>
                </a:solidFill>
              </a:rPr>
            </a:br>
            <a:r>
              <a:rPr lang="de-DE" sz="4000" b="1" smtClean="0">
                <a:solidFill>
                  <a:srgbClr val="00CC99"/>
                </a:solidFill>
              </a:rPr>
              <a:t>und</a:t>
            </a:r>
            <a:br>
              <a:rPr lang="de-DE" sz="4000" b="1" smtClean="0">
                <a:solidFill>
                  <a:srgbClr val="00CC99"/>
                </a:solidFill>
              </a:rPr>
            </a:br>
            <a:r>
              <a:rPr lang="de-DE" sz="4000" b="1" smtClean="0">
                <a:solidFill>
                  <a:srgbClr val="00CC99"/>
                </a:solidFill>
              </a:rPr>
              <a:t>(- a) . b = - (a . b)</a:t>
            </a:r>
            <a:endParaRPr lang="de-DE" smtClean="0">
              <a:solidFill>
                <a:srgbClr val="00CC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500188"/>
            <a:ext cx="8153400" cy="4560887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Überlege: </a:t>
            </a: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Wie berechnest du </a:t>
            </a:r>
            <a:br>
              <a:rPr lang="de-DE" sz="4000" b="1" smtClean="0"/>
            </a:br>
            <a:r>
              <a:rPr lang="de-DE" sz="4000" b="1" smtClean="0"/>
              <a:t>(- 4) . (-2) =?</a:t>
            </a:r>
            <a:br>
              <a:rPr lang="de-DE" sz="4000" b="1" smtClean="0"/>
            </a:br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125538"/>
            <a:ext cx="8640763" cy="5040312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(- 4). (-2) = + 8</a:t>
            </a:r>
            <a:br>
              <a:rPr lang="de-DE" sz="4000" b="1" smtClean="0">
                <a:solidFill>
                  <a:srgbClr val="AFE1FF"/>
                </a:solidFill>
              </a:rPr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Welche Regel hast du befolgt?</a:t>
            </a:r>
            <a:br>
              <a:rPr lang="de-DE" sz="4000" b="1" smtClean="0"/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>
                <a:solidFill>
                  <a:srgbClr val="00CC99"/>
                </a:solidFill>
              </a:rPr>
              <a:t>(-</a:t>
            </a:r>
            <a:r>
              <a:rPr lang="de-DE" sz="4000" b="1" smtClean="0"/>
              <a:t> </a:t>
            </a:r>
            <a:r>
              <a:rPr lang="de-DE" sz="4000" b="1" smtClean="0">
                <a:solidFill>
                  <a:srgbClr val="00CC99"/>
                </a:solidFill>
              </a:rPr>
              <a:t>a) . (- b) = + (a . b)</a:t>
            </a:r>
            <a:br>
              <a:rPr lang="de-DE" sz="4000" b="1" smtClean="0">
                <a:solidFill>
                  <a:srgbClr val="00CC99"/>
                </a:solidFill>
              </a:rPr>
            </a:br>
            <a:endParaRPr lang="de-DE" smtClean="0">
              <a:solidFill>
                <a:srgbClr val="00CC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25538"/>
            <a:ext cx="8153400" cy="4559300"/>
          </a:xfrm>
        </p:spPr>
        <p:txBody>
          <a:bodyPr/>
          <a:lstStyle/>
          <a:p>
            <a:pPr eaLnBrk="1" hangingPunct="1"/>
            <a:r>
              <a:rPr lang="de-DE" sz="4000" b="1" smtClean="0"/>
              <a:t>Welche Vorzeichenregeln gibt es bei der Division?</a:t>
            </a:r>
            <a:endParaRPr lang="de-DE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500188"/>
            <a:ext cx="8153400" cy="4560887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Überlege: </a:t>
            </a: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Wie berechnest du </a:t>
            </a:r>
            <a:br>
              <a:rPr lang="de-DE" sz="4000" b="1" smtClean="0"/>
            </a:br>
            <a:r>
              <a:rPr lang="de-DE" sz="4000" b="1" smtClean="0"/>
              <a:t>4 : (-2) =?</a:t>
            </a:r>
            <a:br>
              <a:rPr lang="de-DE" sz="4000" b="1" smtClean="0"/>
            </a:br>
            <a:r>
              <a:rPr lang="de-DE" sz="4000" b="1" smtClean="0"/>
              <a:t>oder </a:t>
            </a:r>
            <a:br>
              <a:rPr lang="de-DE" sz="4000" b="1" smtClean="0"/>
            </a:br>
            <a:r>
              <a:rPr lang="de-DE" sz="4000" b="1" smtClean="0"/>
              <a:t>(- 4) : 2 =?</a:t>
            </a:r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500188"/>
            <a:ext cx="8153400" cy="4560887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Überlege Folgendes:</a:t>
            </a:r>
            <a:br>
              <a:rPr lang="de-DE" sz="4000" b="1" smtClean="0">
                <a:solidFill>
                  <a:srgbClr val="AFE1FF"/>
                </a:solidFill>
              </a:rPr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Was muss man zuerst ausrechnen, wenn man </a:t>
            </a:r>
            <a:br>
              <a:rPr lang="de-DE" sz="4000" b="1" smtClean="0"/>
            </a:br>
            <a:r>
              <a:rPr lang="de-DE" sz="4000" b="1" smtClean="0"/>
              <a:t>3.4 + 5.2 = ?</a:t>
            </a:r>
            <a:br>
              <a:rPr lang="de-DE" sz="4000" b="1" smtClean="0"/>
            </a:br>
            <a:r>
              <a:rPr lang="de-DE" sz="4000" b="1" smtClean="0"/>
              <a:t>berechnen soll?</a:t>
            </a:r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125538"/>
            <a:ext cx="8640763" cy="5040312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4 : (-2) = - 2</a:t>
            </a:r>
            <a:br>
              <a:rPr lang="de-DE" sz="4000" b="1" smtClean="0">
                <a:solidFill>
                  <a:srgbClr val="AFE1FF"/>
                </a:solidFill>
              </a:rPr>
            </a:br>
            <a:r>
              <a:rPr lang="de-DE" sz="4000" b="1" smtClean="0">
                <a:solidFill>
                  <a:srgbClr val="AFE1FF"/>
                </a:solidFill>
              </a:rPr>
              <a:t>(- 4) . 2 = - 2</a:t>
            </a:r>
            <a:br>
              <a:rPr lang="de-DE" sz="4000" b="1" smtClean="0">
                <a:solidFill>
                  <a:srgbClr val="AFE1FF"/>
                </a:solidFill>
              </a:rPr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Welche Regel hast du befolgt?</a:t>
            </a:r>
            <a:br>
              <a:rPr lang="de-DE" sz="4000" b="1" smtClean="0"/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>
                <a:solidFill>
                  <a:srgbClr val="00CC99"/>
                </a:solidFill>
              </a:rPr>
              <a:t>a : (- b) = - (a : b)</a:t>
            </a:r>
            <a:br>
              <a:rPr lang="de-DE" sz="4000" b="1" smtClean="0">
                <a:solidFill>
                  <a:srgbClr val="00CC99"/>
                </a:solidFill>
              </a:rPr>
            </a:br>
            <a:r>
              <a:rPr lang="de-DE" sz="4000" b="1" smtClean="0">
                <a:solidFill>
                  <a:srgbClr val="00CC99"/>
                </a:solidFill>
              </a:rPr>
              <a:t>und</a:t>
            </a:r>
            <a:br>
              <a:rPr lang="de-DE" sz="4000" b="1" smtClean="0">
                <a:solidFill>
                  <a:srgbClr val="00CC99"/>
                </a:solidFill>
              </a:rPr>
            </a:br>
            <a:r>
              <a:rPr lang="de-DE" sz="4000" b="1" smtClean="0">
                <a:solidFill>
                  <a:srgbClr val="00CC99"/>
                </a:solidFill>
              </a:rPr>
              <a:t>(- a) : b = - (a : b)</a:t>
            </a:r>
            <a:endParaRPr lang="de-DE" smtClean="0">
              <a:solidFill>
                <a:srgbClr val="00CC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500188"/>
            <a:ext cx="8153400" cy="4560887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Überlege: </a:t>
            </a: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Wie berechnest du </a:t>
            </a:r>
            <a:br>
              <a:rPr lang="de-DE" sz="4000" b="1" smtClean="0"/>
            </a:br>
            <a:r>
              <a:rPr lang="de-DE" sz="4000" b="1" smtClean="0"/>
              <a:t>(- 4) : (-2) =?</a:t>
            </a:r>
            <a:br>
              <a:rPr lang="de-DE" sz="4000" b="1" smtClean="0"/>
            </a:br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125538"/>
            <a:ext cx="8640763" cy="5040312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(- 4): (-2) = + 2</a:t>
            </a:r>
            <a:br>
              <a:rPr lang="de-DE" sz="4000" b="1" smtClean="0">
                <a:solidFill>
                  <a:srgbClr val="AFE1FF"/>
                </a:solidFill>
              </a:rPr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Welche Regel hast du befolgt?</a:t>
            </a:r>
            <a:br>
              <a:rPr lang="de-DE" sz="4000" b="1" smtClean="0"/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>
                <a:solidFill>
                  <a:srgbClr val="00CC99"/>
                </a:solidFill>
              </a:rPr>
              <a:t>(-</a:t>
            </a:r>
            <a:r>
              <a:rPr lang="de-DE" sz="4000" b="1" smtClean="0"/>
              <a:t> </a:t>
            </a:r>
            <a:r>
              <a:rPr lang="de-DE" sz="4000" b="1" smtClean="0">
                <a:solidFill>
                  <a:srgbClr val="00CC99"/>
                </a:solidFill>
              </a:rPr>
              <a:t>a) : (- b) = + (a : b)</a:t>
            </a:r>
            <a:br>
              <a:rPr lang="de-DE" sz="4000" b="1" smtClean="0">
                <a:solidFill>
                  <a:srgbClr val="00CC99"/>
                </a:solidFill>
              </a:rPr>
            </a:br>
            <a:endParaRPr lang="de-DE" smtClean="0">
              <a:solidFill>
                <a:srgbClr val="00CC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25538"/>
            <a:ext cx="8153400" cy="4559300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3.4 + 5.2 = 12 +10 = 22</a:t>
            </a:r>
            <a:br>
              <a:rPr lang="de-DE" sz="4000" b="1" smtClean="0">
                <a:solidFill>
                  <a:srgbClr val="AFE1FF"/>
                </a:solidFill>
              </a:rPr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Welche Regel hast du befolgt?</a:t>
            </a:r>
            <a:br>
              <a:rPr lang="de-DE" sz="4000" b="1" smtClean="0"/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>
                <a:solidFill>
                  <a:srgbClr val="00CC99"/>
                </a:solidFill>
              </a:rPr>
              <a:t>„Punkt- vor Strichrechnung“</a:t>
            </a:r>
            <a:endParaRPr lang="de-DE" smtClean="0">
              <a:solidFill>
                <a:srgbClr val="00CC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500188"/>
            <a:ext cx="8153400" cy="4560887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Überlege Folgendes:</a:t>
            </a:r>
            <a:br>
              <a:rPr lang="de-DE" sz="4000" b="1" smtClean="0">
                <a:solidFill>
                  <a:srgbClr val="AFE1FF"/>
                </a:solidFill>
              </a:rPr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Was muss man zuerst ausrechnen, wenn man </a:t>
            </a:r>
            <a:br>
              <a:rPr lang="de-DE" sz="4000" b="1" smtClean="0"/>
            </a:br>
            <a:r>
              <a:rPr lang="de-DE" sz="4000" b="1" smtClean="0"/>
              <a:t>3.4² + 5.2³ = ?</a:t>
            </a:r>
            <a:br>
              <a:rPr lang="de-DE" sz="4000" b="1" smtClean="0"/>
            </a:br>
            <a:r>
              <a:rPr lang="de-DE" sz="4000" b="1" smtClean="0"/>
              <a:t>berechnen soll?</a:t>
            </a:r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125538"/>
            <a:ext cx="8440738" cy="4559300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3.4² + 5.2³ = 3.16 +5.8 = 88</a:t>
            </a:r>
            <a:br>
              <a:rPr lang="de-DE" sz="4000" b="1" smtClean="0">
                <a:solidFill>
                  <a:srgbClr val="AFE1FF"/>
                </a:solidFill>
              </a:rPr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Welche Regel hast du befolgt?</a:t>
            </a:r>
            <a:br>
              <a:rPr lang="de-DE" sz="4000" b="1" smtClean="0"/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>
                <a:solidFill>
                  <a:srgbClr val="00CC99"/>
                </a:solidFill>
              </a:rPr>
              <a:t>„Potenzieren vor Punktrechnung“</a:t>
            </a:r>
            <a:endParaRPr lang="de-DE" smtClean="0">
              <a:solidFill>
                <a:srgbClr val="00CC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500188"/>
            <a:ext cx="8153400" cy="4560887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Überlege Folgendes:</a:t>
            </a:r>
            <a:br>
              <a:rPr lang="de-DE" sz="4000" b="1" smtClean="0">
                <a:solidFill>
                  <a:srgbClr val="AFE1FF"/>
                </a:solidFill>
              </a:rPr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Was muss man zuerst ausrechnen, wenn man </a:t>
            </a:r>
            <a:br>
              <a:rPr lang="de-DE" sz="4000" b="1" smtClean="0"/>
            </a:br>
            <a:r>
              <a:rPr lang="de-DE" sz="4000" b="1" smtClean="0"/>
              <a:t>3.(4² + 5) +2 = ?</a:t>
            </a:r>
            <a:br>
              <a:rPr lang="de-DE" sz="4000" b="1" smtClean="0"/>
            </a:br>
            <a:r>
              <a:rPr lang="de-DE" sz="4000" b="1" smtClean="0"/>
              <a:t>berechnen soll?</a:t>
            </a:r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125538"/>
            <a:ext cx="8640763" cy="4559300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3.(4² + 5) +2 = 3.(16 +5) +2 = </a:t>
            </a:r>
            <a:br>
              <a:rPr lang="de-DE" sz="4000" b="1" smtClean="0">
                <a:solidFill>
                  <a:srgbClr val="AFE1FF"/>
                </a:solidFill>
              </a:rPr>
            </a:br>
            <a:r>
              <a:rPr lang="de-DE" sz="4000" b="1" smtClean="0">
                <a:solidFill>
                  <a:srgbClr val="AFE1FF"/>
                </a:solidFill>
              </a:rPr>
              <a:t>3.(21) +2 = 63 + 2 = 65</a:t>
            </a:r>
            <a:br>
              <a:rPr lang="de-DE" sz="4000" b="1" smtClean="0">
                <a:solidFill>
                  <a:srgbClr val="AFE1FF"/>
                </a:solidFill>
              </a:rPr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Welche Regel hast du befolgt?</a:t>
            </a:r>
            <a:br>
              <a:rPr lang="de-DE" sz="4000" b="1" smtClean="0"/>
            </a:b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>
                <a:solidFill>
                  <a:srgbClr val="00CC99"/>
                </a:solidFill>
              </a:rPr>
              <a:t>„Klammern werden zuerst berechnet“</a:t>
            </a:r>
            <a:endParaRPr lang="de-DE" smtClean="0">
              <a:solidFill>
                <a:srgbClr val="00CC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341438"/>
            <a:ext cx="8153400" cy="4560887"/>
          </a:xfrm>
        </p:spPr>
        <p:txBody>
          <a:bodyPr/>
          <a:lstStyle/>
          <a:p>
            <a:pPr eaLnBrk="1" hangingPunct="1"/>
            <a:r>
              <a:rPr lang="de-DE" sz="4000" b="1" smtClean="0"/>
              <a:t>Welche Vorzeichenregeln gibt es bei der Addition und Subtraktion?</a:t>
            </a:r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500188"/>
            <a:ext cx="8153400" cy="4560887"/>
          </a:xfrm>
        </p:spPr>
        <p:txBody>
          <a:bodyPr/>
          <a:lstStyle/>
          <a:p>
            <a:pPr eaLnBrk="1" hangingPunct="1"/>
            <a:r>
              <a:rPr lang="de-DE" sz="4000" b="1" smtClean="0">
                <a:solidFill>
                  <a:srgbClr val="AFE1FF"/>
                </a:solidFill>
              </a:rPr>
              <a:t>Überlege: </a:t>
            </a:r>
            <a:r>
              <a:rPr lang="de-DE" sz="4000" b="1" smtClean="0"/>
              <a:t/>
            </a:r>
            <a:br>
              <a:rPr lang="de-DE" sz="4000" b="1" smtClean="0"/>
            </a:br>
            <a:r>
              <a:rPr lang="de-DE" sz="4000" b="1" smtClean="0"/>
              <a:t>Wie berechnest du </a:t>
            </a:r>
            <a:br>
              <a:rPr lang="de-DE" sz="4000" b="1" smtClean="0"/>
            </a:br>
            <a:r>
              <a:rPr lang="de-DE" sz="4000" b="1" smtClean="0"/>
              <a:t>4 + (-2) =?</a:t>
            </a:r>
            <a:br>
              <a:rPr lang="de-DE" sz="4000" b="1" smtClean="0"/>
            </a:br>
            <a:r>
              <a:rPr lang="de-DE" sz="4000" b="1" smtClean="0"/>
              <a:t>oder </a:t>
            </a:r>
            <a:br>
              <a:rPr lang="de-DE" sz="4000" b="1" smtClean="0"/>
            </a:br>
            <a:r>
              <a:rPr lang="de-DE" sz="4000" b="1" smtClean="0"/>
              <a:t>4 - (+2) =?</a:t>
            </a:r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andarddesign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168</Words>
  <Application>Microsoft Office PowerPoint</Application>
  <PresentationFormat>On-screen Show (4:3)</PresentationFormat>
  <Paragraphs>44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Standarddesign</vt:lpstr>
      <vt:lpstr>Welche Rechenregeln für Terme  gibt es?</vt:lpstr>
      <vt:lpstr>Überlege Folgendes:  Was muss man zuerst ausrechnen, wenn man  3.4 + 5.2 = ? berechnen soll?</vt:lpstr>
      <vt:lpstr>3.4 + 5.2 = 12 +10 = 22  Welche Regel hast du befolgt?  „Punkt- vor Strichrechnung“</vt:lpstr>
      <vt:lpstr>Überlege Folgendes:  Was muss man zuerst ausrechnen, wenn man  3.4² + 5.2³ = ? berechnen soll?</vt:lpstr>
      <vt:lpstr>3.4² + 5.2³ = 3.16 +5.8 = 88  Welche Regel hast du befolgt?  „Potenzieren vor Punktrechnung“</vt:lpstr>
      <vt:lpstr>Überlege Folgendes:  Was muss man zuerst ausrechnen, wenn man  3.(4² + 5) +2 = ? berechnen soll?</vt:lpstr>
      <vt:lpstr>3.(4² + 5) +2 = 3.(16 +5) +2 =  3.(21) +2 = 63 + 2 = 65  Welche Regel hast du befolgt?  „Klammern werden zuerst berechnet“</vt:lpstr>
      <vt:lpstr>Welche Vorzeichenregeln gibt es bei der Addition und Subtraktion?</vt:lpstr>
      <vt:lpstr>Überlege:  Wie berechnest du  4 + (-2) =? oder  4 - (+2) =?</vt:lpstr>
      <vt:lpstr>4 + (-2) = 4 - 2 = 2 4 - (+2) = 4 - 2 = 2  Welche Regel hast du befolgt?  a + (- b) =  a - b und a - (+b) =  a - b</vt:lpstr>
      <vt:lpstr>Überlege:  Wie berechnest du  4 - (-2) =?</vt:lpstr>
      <vt:lpstr>4 - (-2) = 4 + 2 = 6  Welche Regel hast du befolgt?  a - (-b) = a + b</vt:lpstr>
      <vt:lpstr>Welche Vorzeichenregeln gibt es bei der Multiplikation?</vt:lpstr>
      <vt:lpstr>Überlege:  Wie berechnest du  4 . (-2) =? oder  (- 4) . 2 =?</vt:lpstr>
      <vt:lpstr>4 . (-2) = - 8 (- 4) . 2 = - 8  Welche Regel hast du befolgt?  a . (- b) = - (a . b) und (- a) . b = - (a . b)</vt:lpstr>
      <vt:lpstr>Überlege:  Wie berechnest du  (- 4) . (-2) =? </vt:lpstr>
      <vt:lpstr>(- 4). (-2) = + 8  Welche Regel hast du befolgt?  (- a) . (- b) = + (a . b) </vt:lpstr>
      <vt:lpstr>Welche Vorzeichenregeln gibt es bei der Division?</vt:lpstr>
      <vt:lpstr>Überlege:  Wie berechnest du  4 : (-2) =? oder  (- 4) : 2 =?</vt:lpstr>
      <vt:lpstr>4 : (-2) = - 2 (- 4) . 2 = - 2  Welche Regel hast du befolgt?  a : (- b) = - (a : b) und (- a) : b = - (a : b)</vt:lpstr>
      <vt:lpstr>Überlege:  Wie berechnest du  (- 4) : (-2) =? </vt:lpstr>
      <vt:lpstr>(- 4): (-2) = + 2  Welche Regel hast du befolgt?  (- a) : (- b) = + (a : b) </vt:lpstr>
    </vt:vector>
  </TitlesOfParts>
  <Company>BHAK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Vergleich Englischnoten</dc:title>
  <dc:creator>YHren</dc:creator>
  <cp:lastModifiedBy>Weissleder,Werner</cp:lastModifiedBy>
  <cp:revision>649</cp:revision>
  <dcterms:created xsi:type="dcterms:W3CDTF">1999-05-19T23:56:44Z</dcterms:created>
  <dcterms:modified xsi:type="dcterms:W3CDTF">2015-09-02T15:58:22Z</dcterms:modified>
</cp:coreProperties>
</file>