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Schoolbook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Schoolbook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Schoolbook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Schoolbook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Schoolbook" pitchFamily="18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entury Schoolbook" pitchFamily="18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entury Schoolbook" pitchFamily="18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entury Schoolbook" pitchFamily="18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entury Schoolbook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25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11088678-AD71-4485-894D-E6D139E1C0D8}" type="datetimeFigureOut">
              <a:rPr lang="de-DE"/>
              <a:pPr>
                <a:defRPr/>
              </a:pPr>
              <a:t>02.09.2015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DE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noProof="0" smtClean="0"/>
              <a:t>Textmasterformate durch Klicken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  <a:endParaRPr lang="de-DE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8A755A49-B436-49F5-AC2A-71D443E4A5EB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94291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14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hteck 16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hteck 17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hteck 18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Gerade Verbindung 19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Gerade Verbindung 20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Gerade Verbindung 23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Gerade Verbindung 24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Gerade Verbindung 25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5" name="Gerade Verbindung 26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6" name="Rechteck 2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Ellipse 2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Ellipse 29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Ellipse 30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Ellipse 31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Ellipse 32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9" name="Untertitel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de-DE" smtClean="0"/>
              <a:t>Formatvorlage des Untertitelmasters durch Klicken bearbeiten</a:t>
            </a:r>
            <a:endParaRPr lang="en-US"/>
          </a:p>
        </p:txBody>
      </p:sp>
      <p:sp>
        <p:nvSpPr>
          <p:cNvPr id="22" name="Datumsplatzhalt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38CB0E-7119-4BAE-9E7F-214CF47BFEF2}" type="datetimeFigureOut">
              <a:rPr lang="de-DE"/>
              <a:pPr>
                <a:defRPr/>
              </a:pPr>
              <a:t>02.09.2015</a:t>
            </a:fld>
            <a:endParaRPr lang="de-DE"/>
          </a:p>
        </p:txBody>
      </p:sp>
      <p:sp>
        <p:nvSpPr>
          <p:cNvPr id="23" name="Fußzeilenplatzhalt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4" name="Foliennummernplatzhalt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B4F3E8-BC06-40AB-8BF3-1D3B0582F498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011800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umsplatzhalt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718BA9-5A1E-4EF6-BC91-21BF171AC5DC}" type="datetimeFigureOut">
              <a:rPr lang="de-DE"/>
              <a:pPr>
                <a:defRPr/>
              </a:pPr>
              <a:t>02.09.2015</a:t>
            </a:fld>
            <a:endParaRPr lang="de-DE"/>
          </a:p>
        </p:txBody>
      </p:sp>
      <p:sp>
        <p:nvSpPr>
          <p:cNvPr id="5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BC2E-92CE-40FD-AC6B-C823536A7984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25979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umsplatzhalt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03DD44-E9F3-4432-8C33-A8A482004FC3}" type="datetimeFigureOut">
              <a:rPr lang="de-DE"/>
              <a:pPr>
                <a:defRPr/>
              </a:pPr>
              <a:t>02.09.2015</a:t>
            </a:fld>
            <a:endParaRPr lang="de-DE"/>
          </a:p>
        </p:txBody>
      </p:sp>
      <p:sp>
        <p:nvSpPr>
          <p:cNvPr id="5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9018C9-D255-4D16-8E17-D635B5FB8FDF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59333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8" name="Inhaltsplatzhalt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umsplatzhalt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047846CD-74F4-47F1-8C15-F7EDFBE241F7}" type="datetimeFigureOut">
              <a:rPr lang="de-DE"/>
              <a:pPr>
                <a:defRPr/>
              </a:pPr>
              <a:t>02.09.2015</a:t>
            </a:fld>
            <a:endParaRPr lang="de-DE"/>
          </a:p>
        </p:txBody>
      </p:sp>
      <p:sp>
        <p:nvSpPr>
          <p:cNvPr id="5" name="Foliennummernplatzhalter 8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C3113645-688F-4568-B918-5418D6E8E48D}" type="slidenum">
              <a:rPr lang="de-DE"/>
              <a:pPr>
                <a:defRPr/>
              </a:pPr>
              <a:t>‹#›</a:t>
            </a:fld>
            <a:endParaRPr lang="de-DE"/>
          </a:p>
        </p:txBody>
      </p:sp>
      <p:sp>
        <p:nvSpPr>
          <p:cNvPr id="6" name="Fußzeilenplatzhalter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7965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überschrif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14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hteck 16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hteck 17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hteck 18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Gerade Verbindung 19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Gerade Verbindung 20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Gerade Verbindung 23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Gerade Verbindung 24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Gerade Verbindung 25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Rechtec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Ellipse 27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Ellipse 28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Ellipse 29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Ellipse 30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Ellipse 31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Gerade Verbindung 32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20" name="Datumsplatzhalt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C1D25C-0B83-44CC-B370-779ECEDCEB25}" type="datetimeFigureOut">
              <a:rPr lang="de-DE"/>
              <a:pPr>
                <a:defRPr/>
              </a:pPr>
              <a:t>02.09.2015</a:t>
            </a:fld>
            <a:endParaRPr lang="de-DE"/>
          </a:p>
        </p:txBody>
      </p:sp>
      <p:sp>
        <p:nvSpPr>
          <p:cNvPr id="21" name="Fußzeilenplatzhalt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2" name="Foliennummernplatzhalter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8E8EEF-D5AA-45F5-84D6-96956C5CA446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960865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9" name="Inhaltsplatzhalt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5" name="Datumsplatzhalt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7A68F3-2994-4821-9451-AA29274ACE22}" type="datetimeFigureOut">
              <a:rPr lang="de-DE"/>
              <a:pPr>
                <a:defRPr/>
              </a:pPr>
              <a:t>02.09.2015</a:t>
            </a:fld>
            <a:endParaRPr lang="de-DE"/>
          </a:p>
        </p:txBody>
      </p:sp>
      <p:sp>
        <p:nvSpPr>
          <p:cNvPr id="6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63B5A2-BC2E-4890-B55B-B02C9804B60C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3057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13" name="Inhaltsplatzhalt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14" name="Textplatzhalt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7" name="Datumsplatzhalt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CAE26B-9E2C-4320-BDA6-5F7CD2F0BA96}" type="datetimeFigureOut">
              <a:rPr lang="de-DE"/>
              <a:pPr>
                <a:defRPr/>
              </a:pPr>
              <a:t>02.09.2015</a:t>
            </a:fld>
            <a:endParaRPr lang="de-DE"/>
          </a:p>
        </p:txBody>
      </p:sp>
      <p:sp>
        <p:nvSpPr>
          <p:cNvPr id="8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Foliennummernplatzhalt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721B33-B7A5-4A46-A375-442B4C72FD64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15350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Datumsplatzhalt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F84204FC-5A2A-49FC-9268-9998D9A75244}" type="datetimeFigureOut">
              <a:rPr lang="de-DE"/>
              <a:pPr>
                <a:defRPr/>
              </a:pPr>
              <a:t>02.09.2015</a:t>
            </a:fld>
            <a:endParaRPr lang="de-DE"/>
          </a:p>
        </p:txBody>
      </p:sp>
      <p:sp>
        <p:nvSpPr>
          <p:cNvPr id="4" name="Foliennummernplatzhalt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058625D-6EAA-48BE-B9EC-C68EECFD94A0}" type="slidenum">
              <a:rPr lang="de-DE"/>
              <a:pPr>
                <a:defRPr/>
              </a:pPr>
              <a:t>‹#›</a:t>
            </a:fld>
            <a:endParaRPr lang="de-DE"/>
          </a:p>
        </p:txBody>
      </p:sp>
      <p:sp>
        <p:nvSpPr>
          <p:cNvPr id="5" name="Fußzeilenplatzhalt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34482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A02795-EA20-492D-A554-8BB5F24423A8}" type="datetimeFigureOut">
              <a:rPr lang="de-DE"/>
              <a:pPr>
                <a:defRPr/>
              </a:pPr>
              <a:t>02.09.2015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Foliennummernplatzhalt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71B7C7-810C-4C37-B19A-8E11D8DBDBCD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76132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erade Verbindung 1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6" name="Gerade Verbindung 16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Gerade Verbindung 17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AT"/>
          </a:p>
        </p:txBody>
      </p:sp>
      <p:sp>
        <p:nvSpPr>
          <p:cNvPr id="8" name="Gerade Verbindung 1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AT"/>
          </a:p>
        </p:txBody>
      </p:sp>
      <p:sp>
        <p:nvSpPr>
          <p:cNvPr id="9" name="Rechteck 1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Gerade Verbindung 2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AT"/>
          </a:p>
        </p:txBody>
      </p:sp>
      <p:sp>
        <p:nvSpPr>
          <p:cNvPr id="11" name="Ellipse 23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18" name="Inhaltsplatzhalt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12" name="Datumsplatzhalter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B48E9C05-60FB-40E8-A31F-F3532803ED9F}" type="datetimeFigureOut">
              <a:rPr lang="de-DE"/>
              <a:pPr>
                <a:defRPr/>
              </a:pPr>
              <a:t>02.09.2015</a:t>
            </a:fld>
            <a:endParaRPr lang="de-DE"/>
          </a:p>
        </p:txBody>
      </p:sp>
      <p:sp>
        <p:nvSpPr>
          <p:cNvPr id="13" name="Foliennummernplatzhalter 2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A521787C-A842-449D-B899-3BE1B78F97AF}" type="slidenum">
              <a:rPr lang="de-DE"/>
              <a:pPr>
                <a:defRPr/>
              </a:pPr>
              <a:t>‹#›</a:t>
            </a:fld>
            <a:endParaRPr lang="de-DE"/>
          </a:p>
        </p:txBody>
      </p:sp>
      <p:sp>
        <p:nvSpPr>
          <p:cNvPr id="14" name="Fußzeilenplatzhalter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8562140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erade Verbindung 1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Ellipse 16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Gerade Verbindung 17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AT"/>
          </a:p>
        </p:txBody>
      </p:sp>
      <p:sp>
        <p:nvSpPr>
          <p:cNvPr id="8" name="Rechteck 18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Gerade Verbindung 19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AT"/>
          </a:p>
        </p:txBody>
      </p:sp>
      <p:sp>
        <p:nvSpPr>
          <p:cNvPr id="10" name="Gerade Verbindung 20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1" name="Gerade Verbindung 23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AT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de-DE" noProof="0" smtClean="0"/>
              <a:t>Bild durch Klicken auf Symbol hinzufügen</a:t>
            </a:r>
            <a:endParaRPr lang="en-US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12" name="Datumsplatzhalt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7475D835-7114-49A1-BA80-22473A022672}" type="datetimeFigureOut">
              <a:rPr lang="de-DE"/>
              <a:pPr>
                <a:defRPr/>
              </a:pPr>
              <a:t>02.09.2015</a:t>
            </a:fld>
            <a:endParaRPr lang="de-DE"/>
          </a:p>
        </p:txBody>
      </p:sp>
      <p:sp>
        <p:nvSpPr>
          <p:cNvPr id="13" name="Foliennummernplatzhalt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CB62974B-970D-4827-80B2-AC7A134096BD}" type="slidenum">
              <a:rPr lang="de-DE"/>
              <a:pPr>
                <a:defRPr/>
              </a:pPr>
              <a:t>‹#›</a:t>
            </a:fld>
            <a:endParaRPr lang="de-DE"/>
          </a:p>
        </p:txBody>
      </p:sp>
      <p:sp>
        <p:nvSpPr>
          <p:cNvPr id="14" name="Fußzeilenplatzhalt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741122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erade Verbindung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2" name="Titelplatzhalt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1028" name="Textplatzhalter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Textmasterformate durch Klicken bearbeiten</a:t>
            </a:r>
          </a:p>
          <a:p>
            <a:pPr lvl="1"/>
            <a:r>
              <a:rPr lang="de-DE" altLang="de-DE" smtClean="0"/>
              <a:t>Zweite Ebene</a:t>
            </a:r>
          </a:p>
          <a:p>
            <a:pPr lvl="2"/>
            <a:r>
              <a:rPr lang="de-DE" altLang="de-DE" smtClean="0"/>
              <a:t>Dritte Ebene</a:t>
            </a:r>
          </a:p>
          <a:p>
            <a:pPr lvl="3"/>
            <a:r>
              <a:rPr lang="de-DE" altLang="de-DE" smtClean="0"/>
              <a:t>Vierte Ebene</a:t>
            </a:r>
          </a:p>
          <a:p>
            <a:pPr lvl="4"/>
            <a:r>
              <a:rPr lang="de-DE" altLang="de-DE" smtClean="0"/>
              <a:t>Fünfte Ebene</a:t>
            </a:r>
            <a:endParaRPr lang="en-US" altLang="de-DE" smtClean="0"/>
          </a:p>
        </p:txBody>
      </p:sp>
      <p:sp>
        <p:nvSpPr>
          <p:cNvPr id="14" name="Datumsplatzhalter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485A59D-65B0-43DE-A559-08F4AE7D36A4}" type="datetimeFigureOut">
              <a:rPr lang="de-DE"/>
              <a:pPr>
                <a:defRPr/>
              </a:pPr>
              <a:t>02.09.2015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Gerade Verbindung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32" name="Gerade Verbindung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AT"/>
          </a:p>
        </p:txBody>
      </p:sp>
      <p:sp>
        <p:nvSpPr>
          <p:cNvPr id="10" name="Rechtec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34" name="Gerade Verbindung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AT"/>
          </a:p>
        </p:txBody>
      </p:sp>
      <p:sp>
        <p:nvSpPr>
          <p:cNvPr id="12" name="Ellipse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Foliennummernplatzhalter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 smtClean="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EC65E4A-4476-4A4D-91F4-CA2101647E5A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78" r:id="rId4"/>
    <p:sldLayoutId id="2147483679" r:id="rId5"/>
    <p:sldLayoutId id="2147483686" r:id="rId6"/>
    <p:sldLayoutId id="2147483680" r:id="rId7"/>
    <p:sldLayoutId id="2147483687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fontAlgn="base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fontAlgn="base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fontAlgn="base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fontAlgn="base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3888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de-DE" sz="3600" dirty="0" err="1" smtClean="0"/>
              <a:t>Polynomdivision</a:t>
            </a:r>
            <a:endParaRPr lang="de-DE" sz="3600" dirty="0"/>
          </a:p>
        </p:txBody>
      </p:sp>
      <p:sp>
        <p:nvSpPr>
          <p:cNvPr id="8195" name="Untertitel 2"/>
          <p:cNvSpPr>
            <a:spLocks noGrp="1"/>
          </p:cNvSpPr>
          <p:nvPr>
            <p:ph type="subTitle" idx="1"/>
          </p:nvPr>
        </p:nvSpPr>
        <p:spPr>
          <a:xfrm>
            <a:off x="6732588" y="6378575"/>
            <a:ext cx="2411412" cy="479425"/>
          </a:xfrm>
        </p:spPr>
        <p:txBody>
          <a:bodyPr/>
          <a:lstStyle/>
          <a:p>
            <a:r>
              <a:rPr lang="de-DE" altLang="de-DE" smtClean="0"/>
              <a:t>Michi Hofstätter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de-DE" dirty="0" smtClean="0"/>
              <a:t>Grundlagen</a:t>
            </a:r>
            <a:endParaRPr lang="de-DE" dirty="0"/>
          </a:p>
        </p:txBody>
      </p:sp>
      <p:sp>
        <p:nvSpPr>
          <p:cNvPr id="9219" name="Inhaltsplatzhalt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r>
              <a:rPr lang="de-DE" altLang="de-DE" smtClean="0"/>
              <a:t>Division von Polynomen</a:t>
            </a:r>
          </a:p>
          <a:p>
            <a:pPr>
              <a:buFont typeface="Wingdings" pitchFamily="2" charset="2"/>
              <a:buNone/>
            </a:pPr>
            <a:r>
              <a:rPr lang="de-DE" altLang="de-DE" smtClean="0"/>
              <a:t>(2x³-3x²+4x+36):(x+2) = </a:t>
            </a:r>
          </a:p>
          <a:p>
            <a:pPr>
              <a:buFont typeface="Wingdings" pitchFamily="2" charset="2"/>
              <a:buNone/>
            </a:pPr>
            <a:endParaRPr lang="de-DE" altLang="de-DE" smtClean="0"/>
          </a:p>
          <a:p>
            <a:pPr>
              <a:buFont typeface="Wingdings" pitchFamily="2" charset="2"/>
              <a:buNone/>
            </a:pPr>
            <a:endParaRPr lang="de-DE" altLang="de-DE" smtClean="0"/>
          </a:p>
          <a:p>
            <a:pPr>
              <a:buFont typeface="Wingdings" pitchFamily="2" charset="2"/>
              <a:buNone/>
            </a:pPr>
            <a:endParaRPr lang="de-DE" altLang="de-DE" smtClean="0"/>
          </a:p>
          <a:p>
            <a:pPr>
              <a:buFont typeface="Wingdings" pitchFamily="2" charset="2"/>
              <a:buNone/>
            </a:pPr>
            <a:endParaRPr lang="de-DE" altLang="de-DE" smtClean="0"/>
          </a:p>
          <a:p>
            <a:pPr>
              <a:buFont typeface="Wingdings" pitchFamily="2" charset="2"/>
              <a:buNone/>
            </a:pPr>
            <a:endParaRPr lang="de-DE" altLang="de-DE" smtClean="0"/>
          </a:p>
          <a:p>
            <a:r>
              <a:rPr lang="de-DE" altLang="de-DE" smtClean="0"/>
              <a:t>3 Schritte sind nötig</a:t>
            </a:r>
          </a:p>
          <a:p>
            <a:pPr>
              <a:buFont typeface="Wingdings" pitchFamily="2" charset="2"/>
              <a:buNone/>
            </a:pPr>
            <a:endParaRPr lang="de-DE" altLang="de-DE" smtClean="0"/>
          </a:p>
        </p:txBody>
      </p:sp>
      <p:sp>
        <p:nvSpPr>
          <p:cNvPr id="4" name="Textfeld 3"/>
          <p:cNvSpPr txBox="1"/>
          <p:nvPr/>
        </p:nvSpPr>
        <p:spPr>
          <a:xfrm>
            <a:off x="827088" y="3429000"/>
            <a:ext cx="1584325" cy="64611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de-DE" dirty="0">
                <a:latin typeface="+mn-lt"/>
                <a:cs typeface="+mn-cs"/>
              </a:rPr>
              <a:t>Polynom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dirty="0">
                <a:latin typeface="+mn-lt"/>
                <a:cs typeface="+mn-cs"/>
              </a:rPr>
              <a:t> =  Dividend</a:t>
            </a:r>
            <a:endParaRPr lang="de-DE" dirty="0">
              <a:latin typeface="+mn-lt"/>
              <a:cs typeface="+mn-cs"/>
            </a:endParaRPr>
          </a:p>
        </p:txBody>
      </p:sp>
      <p:sp>
        <p:nvSpPr>
          <p:cNvPr id="9221" name="Textfeld 4"/>
          <p:cNvSpPr txBox="1">
            <a:spLocks noChangeArrowheads="1"/>
          </p:cNvSpPr>
          <p:nvPr/>
        </p:nvSpPr>
        <p:spPr bwMode="auto">
          <a:xfrm>
            <a:off x="2411413" y="3429000"/>
            <a:ext cx="1404937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algn="ctr"/>
            <a:r>
              <a:rPr lang="de-DE" altLang="de-DE"/>
              <a:t>Divisions- zeichen</a:t>
            </a:r>
          </a:p>
        </p:txBody>
      </p:sp>
      <p:sp>
        <p:nvSpPr>
          <p:cNvPr id="9222" name="Textfeld 5"/>
          <p:cNvSpPr txBox="1">
            <a:spLocks noChangeArrowheads="1"/>
          </p:cNvSpPr>
          <p:nvPr/>
        </p:nvSpPr>
        <p:spPr bwMode="auto">
          <a:xfrm>
            <a:off x="3924300" y="3429000"/>
            <a:ext cx="13684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r>
              <a:rPr lang="de-DE" altLang="de-DE"/>
              <a:t>2. Polynom</a:t>
            </a:r>
          </a:p>
          <a:p>
            <a:r>
              <a:rPr lang="de-DE" altLang="de-DE"/>
              <a:t>= Divisor</a:t>
            </a:r>
          </a:p>
        </p:txBody>
      </p:sp>
      <p:cxnSp>
        <p:nvCxnSpPr>
          <p:cNvPr id="8" name="Gerade Verbindung mit Pfeil 7"/>
          <p:cNvCxnSpPr/>
          <p:nvPr/>
        </p:nvCxnSpPr>
        <p:spPr>
          <a:xfrm rot="5400000" flipH="1" flipV="1">
            <a:off x="1043781" y="2780507"/>
            <a:ext cx="1008063" cy="431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mit Pfeil 10"/>
          <p:cNvCxnSpPr/>
          <p:nvPr/>
        </p:nvCxnSpPr>
        <p:spPr>
          <a:xfrm flipH="1" flipV="1">
            <a:off x="2844800" y="2493963"/>
            <a:ext cx="142875" cy="9350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rade Verbindung mit Pfeil 13"/>
          <p:cNvCxnSpPr/>
          <p:nvPr/>
        </p:nvCxnSpPr>
        <p:spPr>
          <a:xfrm rot="16200000" flipV="1">
            <a:off x="3382963" y="2528887"/>
            <a:ext cx="865188" cy="7921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de-DE" dirty="0" smtClean="0"/>
              <a:t>1. Schritt</a:t>
            </a:r>
            <a:endParaRPr lang="de-DE" dirty="0"/>
          </a:p>
        </p:txBody>
      </p:sp>
      <p:sp>
        <p:nvSpPr>
          <p:cNvPr id="10243" name="Inhaltsplatzhalt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r>
              <a:rPr lang="de-DE" altLang="de-DE" smtClean="0"/>
              <a:t>Terme nach den höchsten Potenzen fallend ordnen und die höchsten Terme dividieren:</a:t>
            </a:r>
          </a:p>
          <a:p>
            <a:pPr>
              <a:buFont typeface="Wingdings" pitchFamily="2" charset="2"/>
              <a:buNone/>
            </a:pPr>
            <a:endParaRPr lang="de-DE" altLang="de-DE" smtClean="0"/>
          </a:p>
          <a:p>
            <a:pPr>
              <a:buFont typeface="Wingdings" pitchFamily="2" charset="2"/>
              <a:buNone/>
            </a:pPr>
            <a:r>
              <a:rPr lang="de-DE" altLang="de-DE" smtClean="0"/>
              <a:t>	(2x³-3x²+4x+36):(x+2) = 2x² </a:t>
            </a:r>
          </a:p>
          <a:p>
            <a:pPr>
              <a:buFont typeface="Wingdings" pitchFamily="2" charset="2"/>
              <a:buNone/>
            </a:pPr>
            <a:endParaRPr lang="de-DE" altLang="de-DE" smtClean="0"/>
          </a:p>
          <a:p>
            <a:pPr algn="r">
              <a:buFont typeface="Wingdings" pitchFamily="2" charset="2"/>
              <a:buNone/>
            </a:pPr>
            <a:endParaRPr lang="de-DE" altLang="de-DE" smtClean="0"/>
          </a:p>
        </p:txBody>
      </p:sp>
      <p:sp>
        <p:nvSpPr>
          <p:cNvPr id="10244" name="Textfeld 3"/>
          <p:cNvSpPr txBox="1">
            <a:spLocks noChangeArrowheads="1"/>
          </p:cNvSpPr>
          <p:nvPr/>
        </p:nvSpPr>
        <p:spPr bwMode="auto">
          <a:xfrm>
            <a:off x="5148263" y="3789363"/>
            <a:ext cx="2879725" cy="522287"/>
          </a:xfrm>
          <a:prstGeom prst="rect">
            <a:avLst/>
          </a:prstGeom>
          <a:noFill/>
          <a:ln w="9525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r>
              <a:rPr lang="de-DE" altLang="de-DE" sz="2800"/>
              <a:t>2x³:x = 2x²</a:t>
            </a:r>
          </a:p>
        </p:txBody>
      </p:sp>
      <p:cxnSp>
        <p:nvCxnSpPr>
          <p:cNvPr id="6" name="Gerade Verbindung mit Pfeil 5"/>
          <p:cNvCxnSpPr>
            <a:stCxn id="10244" idx="1"/>
          </p:cNvCxnSpPr>
          <p:nvPr/>
        </p:nvCxnSpPr>
        <p:spPr>
          <a:xfrm flipH="1" flipV="1">
            <a:off x="1116013" y="3284538"/>
            <a:ext cx="4032250" cy="787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mit Pfeil 7"/>
          <p:cNvCxnSpPr/>
          <p:nvPr/>
        </p:nvCxnSpPr>
        <p:spPr>
          <a:xfrm flipH="1" flipV="1">
            <a:off x="3381375" y="3259138"/>
            <a:ext cx="2559050" cy="5302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mit Pfeil 9"/>
          <p:cNvCxnSpPr>
            <a:stCxn id="10244" idx="0"/>
          </p:cNvCxnSpPr>
          <p:nvPr/>
        </p:nvCxnSpPr>
        <p:spPr>
          <a:xfrm flipH="1" flipV="1">
            <a:off x="4606925" y="3190875"/>
            <a:ext cx="1981200" cy="5984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Ellipse 12"/>
          <p:cNvSpPr/>
          <p:nvPr/>
        </p:nvSpPr>
        <p:spPr>
          <a:xfrm>
            <a:off x="828675" y="2819400"/>
            <a:ext cx="576263" cy="59848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DE"/>
          </a:p>
        </p:txBody>
      </p:sp>
      <p:sp>
        <p:nvSpPr>
          <p:cNvPr id="14" name="Ellipse 13"/>
          <p:cNvSpPr/>
          <p:nvPr/>
        </p:nvSpPr>
        <p:spPr>
          <a:xfrm>
            <a:off x="5191125" y="3735388"/>
            <a:ext cx="574675" cy="62071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DE"/>
          </a:p>
        </p:txBody>
      </p:sp>
      <p:sp>
        <p:nvSpPr>
          <p:cNvPr id="15" name="Ellipse 14"/>
          <p:cNvSpPr/>
          <p:nvPr/>
        </p:nvSpPr>
        <p:spPr>
          <a:xfrm>
            <a:off x="3132138" y="2841625"/>
            <a:ext cx="431800" cy="57626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DE"/>
          </a:p>
        </p:txBody>
      </p:sp>
      <p:sp>
        <p:nvSpPr>
          <p:cNvPr id="16" name="Ellipse 15"/>
          <p:cNvSpPr/>
          <p:nvPr/>
        </p:nvSpPr>
        <p:spPr>
          <a:xfrm>
            <a:off x="5765800" y="3779838"/>
            <a:ext cx="433388" cy="57626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DE"/>
          </a:p>
        </p:txBody>
      </p:sp>
      <p:sp>
        <p:nvSpPr>
          <p:cNvPr id="17" name="Ellipse 16"/>
          <p:cNvSpPr/>
          <p:nvPr/>
        </p:nvSpPr>
        <p:spPr>
          <a:xfrm>
            <a:off x="4102100" y="2819400"/>
            <a:ext cx="685800" cy="57626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DE"/>
          </a:p>
        </p:txBody>
      </p:sp>
      <p:sp>
        <p:nvSpPr>
          <p:cNvPr id="18" name="Ellipse 17"/>
          <p:cNvSpPr/>
          <p:nvPr/>
        </p:nvSpPr>
        <p:spPr>
          <a:xfrm>
            <a:off x="6370638" y="3735388"/>
            <a:ext cx="722312" cy="57626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DE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de-DE" dirty="0" smtClean="0"/>
              <a:t>2. Schritt</a:t>
            </a:r>
            <a:endParaRPr lang="de-DE" dirty="0"/>
          </a:p>
        </p:txBody>
      </p:sp>
      <p:sp>
        <p:nvSpPr>
          <p:cNvPr id="11267" name="Inhaltsplatzhalt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r>
              <a:rPr lang="de-DE" altLang="de-DE" smtClean="0"/>
              <a:t>Ergebnis mit dem 2. Polynom multiplizieren:</a:t>
            </a:r>
          </a:p>
          <a:p>
            <a:endParaRPr lang="de-DE" altLang="de-DE" smtClean="0"/>
          </a:p>
          <a:p>
            <a:pPr>
              <a:buFont typeface="Wingdings" pitchFamily="2" charset="2"/>
              <a:buNone/>
            </a:pPr>
            <a:r>
              <a:rPr lang="de-DE" altLang="de-DE" smtClean="0"/>
              <a:t> (2x³- 3x²+4x+36):(x+2) = 2x²</a:t>
            </a:r>
          </a:p>
          <a:p>
            <a:pPr>
              <a:buFont typeface="Wingdings" pitchFamily="2" charset="2"/>
              <a:buNone/>
            </a:pPr>
            <a:r>
              <a:rPr lang="de-DE" altLang="de-DE" smtClean="0"/>
              <a:t>-(</a:t>
            </a:r>
            <a:r>
              <a:rPr lang="de-DE" altLang="de-DE" u="sng" smtClean="0"/>
              <a:t>2x³+4x²</a:t>
            </a:r>
            <a:r>
              <a:rPr lang="de-DE" altLang="de-DE" smtClean="0"/>
              <a:t>)</a:t>
            </a:r>
          </a:p>
        </p:txBody>
      </p:sp>
      <p:sp>
        <p:nvSpPr>
          <p:cNvPr id="11268" name="Textfeld 5"/>
          <p:cNvSpPr txBox="1">
            <a:spLocks noChangeArrowheads="1"/>
          </p:cNvSpPr>
          <p:nvPr/>
        </p:nvSpPr>
        <p:spPr bwMode="auto">
          <a:xfrm>
            <a:off x="4787900" y="3573463"/>
            <a:ext cx="3097213" cy="522287"/>
          </a:xfrm>
          <a:prstGeom prst="rect">
            <a:avLst/>
          </a:prstGeom>
          <a:noFill/>
          <a:ln w="9525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r>
              <a:rPr lang="de-DE" altLang="de-DE" sz="2800"/>
              <a:t>(x+2)*2x²=2x³+4x</a:t>
            </a:r>
          </a:p>
        </p:txBody>
      </p:sp>
      <p:cxnSp>
        <p:nvCxnSpPr>
          <p:cNvPr id="8" name="Gerade Verbindung mit Pfeil 7"/>
          <p:cNvCxnSpPr/>
          <p:nvPr/>
        </p:nvCxnSpPr>
        <p:spPr>
          <a:xfrm rot="10800000">
            <a:off x="3419475" y="2924175"/>
            <a:ext cx="1512888" cy="5762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mit Pfeil 9"/>
          <p:cNvCxnSpPr/>
          <p:nvPr/>
        </p:nvCxnSpPr>
        <p:spPr>
          <a:xfrm rot="10800000">
            <a:off x="4356100" y="2852738"/>
            <a:ext cx="1511300" cy="6477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271" name="Gruppieren 16"/>
          <p:cNvGrpSpPr>
            <a:grpSpLocks/>
          </p:cNvGrpSpPr>
          <p:nvPr/>
        </p:nvGrpSpPr>
        <p:grpSpPr bwMode="auto">
          <a:xfrm>
            <a:off x="2987675" y="3284538"/>
            <a:ext cx="3887788" cy="936625"/>
            <a:chOff x="2987824" y="3212976"/>
            <a:chExt cx="3888432" cy="936104"/>
          </a:xfrm>
        </p:grpSpPr>
        <p:cxnSp>
          <p:nvCxnSpPr>
            <p:cNvPr id="12" name="Gewinkelte Verbindung 11"/>
            <p:cNvCxnSpPr/>
            <p:nvPr/>
          </p:nvCxnSpPr>
          <p:spPr>
            <a:xfrm rot="10800000">
              <a:off x="2987824" y="3212976"/>
              <a:ext cx="3743945" cy="936104"/>
            </a:xfrm>
            <a:prstGeom prst="bentConnector3">
              <a:avLst>
                <a:gd name="adj1" fmla="val 81299"/>
              </a:avLst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Gerade Verbindung 15"/>
            <p:cNvCxnSpPr/>
            <p:nvPr/>
          </p:nvCxnSpPr>
          <p:spPr>
            <a:xfrm rot="5400000" flipH="1" flipV="1">
              <a:off x="6731821" y="4004645"/>
              <a:ext cx="144383" cy="14448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de-DE" dirty="0" smtClean="0"/>
              <a:t>3. Schritt</a:t>
            </a:r>
            <a:endParaRPr lang="de-DE" dirty="0"/>
          </a:p>
        </p:txBody>
      </p:sp>
      <p:sp>
        <p:nvSpPr>
          <p:cNvPr id="12291" name="Inhaltsplatzhalt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r>
              <a:rPr lang="de-DE" altLang="de-DE" smtClean="0"/>
              <a:t>Abziehen vom 1. Polynom:</a:t>
            </a:r>
          </a:p>
          <a:p>
            <a:endParaRPr lang="de-DE" altLang="de-DE" smtClean="0"/>
          </a:p>
          <a:p>
            <a:pPr>
              <a:buFont typeface="Wingdings" pitchFamily="2" charset="2"/>
              <a:buNone/>
            </a:pPr>
            <a:r>
              <a:rPr lang="de-DE" altLang="de-DE" smtClean="0"/>
              <a:t>(2x³  - 3x²+4x+36):(x+2) = 2x²</a:t>
            </a:r>
          </a:p>
          <a:p>
            <a:pPr>
              <a:buFont typeface="Wingdings" pitchFamily="2" charset="2"/>
              <a:buNone/>
            </a:pPr>
            <a:r>
              <a:rPr lang="de-DE" altLang="de-DE" smtClean="0"/>
              <a:t>-(2x³+4x²) Ergebnis</a:t>
            </a:r>
          </a:p>
          <a:p>
            <a:pPr>
              <a:buFont typeface="Wingdings" pitchFamily="2" charset="2"/>
              <a:buNone/>
            </a:pPr>
            <a:r>
              <a:rPr lang="de-DE" altLang="de-DE" smtClean="0"/>
              <a:t>    0  -7x²+4x+36</a:t>
            </a:r>
          </a:p>
          <a:p>
            <a:pPr>
              <a:buFont typeface="Wingdings" pitchFamily="2" charset="2"/>
              <a:buNone/>
            </a:pPr>
            <a:endParaRPr lang="de-DE" altLang="de-DE" smtClean="0"/>
          </a:p>
        </p:txBody>
      </p:sp>
      <p:cxnSp>
        <p:nvCxnSpPr>
          <p:cNvPr id="4" name="Gerade Verbindung 3"/>
          <p:cNvCxnSpPr/>
          <p:nvPr/>
        </p:nvCxnSpPr>
        <p:spPr>
          <a:xfrm>
            <a:off x="395288" y="3429000"/>
            <a:ext cx="259238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93" name="Textfeld 4"/>
          <p:cNvSpPr txBox="1">
            <a:spLocks noChangeArrowheads="1"/>
          </p:cNvSpPr>
          <p:nvPr/>
        </p:nvSpPr>
        <p:spPr bwMode="auto">
          <a:xfrm>
            <a:off x="3132138" y="4292600"/>
            <a:ext cx="4608512" cy="954088"/>
          </a:xfrm>
          <a:prstGeom prst="rect">
            <a:avLst/>
          </a:prstGeom>
          <a:noFill/>
          <a:ln w="9525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r>
              <a:rPr lang="de-DE" altLang="de-DE" sz="2800"/>
              <a:t>2x³-3x²+4x+36-(2x³+4x²) = </a:t>
            </a:r>
          </a:p>
          <a:p>
            <a:pPr algn="r"/>
            <a:r>
              <a:rPr lang="de-DE" altLang="de-DE" sz="2800"/>
              <a:t>0-7x²+4x+36</a:t>
            </a:r>
          </a:p>
        </p:txBody>
      </p:sp>
      <p:sp>
        <p:nvSpPr>
          <p:cNvPr id="12294" name="Textfeld 5"/>
          <p:cNvSpPr txBox="1">
            <a:spLocks noChangeArrowheads="1"/>
          </p:cNvSpPr>
          <p:nvPr/>
        </p:nvSpPr>
        <p:spPr bwMode="auto">
          <a:xfrm>
            <a:off x="4572000" y="3500438"/>
            <a:ext cx="42481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r>
              <a:rPr lang="de-DE" altLang="de-DE" sz="2400">
                <a:solidFill>
                  <a:srgbClr val="FF0000"/>
                </a:solidFill>
              </a:rPr>
              <a:t>Achtung</a:t>
            </a:r>
            <a:r>
              <a:rPr lang="de-DE" altLang="de-DE"/>
              <a:t>: </a:t>
            </a:r>
            <a:r>
              <a:rPr lang="de-DE" altLang="de-DE" b="1"/>
              <a:t>MINUS</a:t>
            </a:r>
            <a:r>
              <a:rPr lang="de-DE" altLang="de-DE"/>
              <a:t> vor der Klammer</a:t>
            </a:r>
          </a:p>
        </p:txBody>
      </p:sp>
      <p:cxnSp>
        <p:nvCxnSpPr>
          <p:cNvPr id="8" name="Gerade Verbindung mit Pfeil 7"/>
          <p:cNvCxnSpPr/>
          <p:nvPr/>
        </p:nvCxnSpPr>
        <p:spPr>
          <a:xfrm rot="5400000">
            <a:off x="5653088" y="4005262"/>
            <a:ext cx="503238" cy="3603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de-DE" dirty="0" smtClean="0"/>
              <a:t>Wiederholen</a:t>
            </a:r>
            <a:endParaRPr lang="de-DE" dirty="0"/>
          </a:p>
        </p:txBody>
      </p:sp>
      <p:sp>
        <p:nvSpPr>
          <p:cNvPr id="13315" name="Inhaltsplatzhalt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r>
              <a:rPr lang="de-DE" altLang="de-DE" smtClean="0"/>
              <a:t>Alle drei Schritte wiederholen</a:t>
            </a:r>
          </a:p>
          <a:p>
            <a:pPr>
              <a:buFont typeface="Wingdings" pitchFamily="2" charset="2"/>
              <a:buNone/>
            </a:pPr>
            <a:endParaRPr lang="de-DE" altLang="de-DE" smtClean="0"/>
          </a:p>
          <a:p>
            <a:pPr>
              <a:buFont typeface="Wingdings" pitchFamily="2" charset="2"/>
              <a:buNone/>
            </a:pPr>
            <a:endParaRPr lang="de-DE" altLang="de-DE" smtClean="0"/>
          </a:p>
          <a:p>
            <a:pPr>
              <a:buFont typeface="Wingdings" pitchFamily="2" charset="2"/>
              <a:buNone/>
            </a:pPr>
            <a:r>
              <a:rPr lang="de-DE" altLang="de-DE" smtClean="0"/>
              <a:t>(2x³-  3x²+4x+36):(x+2) = </a:t>
            </a:r>
            <a:r>
              <a:rPr lang="de-DE" altLang="de-DE" b="1" smtClean="0"/>
              <a:t>2x²-7x+18</a:t>
            </a:r>
          </a:p>
          <a:p>
            <a:pPr>
              <a:buFont typeface="Wingdings" pitchFamily="2" charset="2"/>
              <a:buNone/>
            </a:pPr>
            <a:r>
              <a:rPr lang="de-DE" altLang="de-DE" smtClean="0"/>
              <a:t>-(2x³+4x²)</a:t>
            </a:r>
          </a:p>
          <a:p>
            <a:pPr>
              <a:buFont typeface="Wingdings" pitchFamily="2" charset="2"/>
              <a:buNone/>
            </a:pPr>
            <a:r>
              <a:rPr lang="de-DE" altLang="de-DE" smtClean="0"/>
              <a:t>         7x²+4x+36</a:t>
            </a:r>
          </a:p>
          <a:p>
            <a:pPr>
              <a:buFont typeface="Wingdings" pitchFamily="2" charset="2"/>
              <a:buNone/>
            </a:pPr>
            <a:r>
              <a:rPr lang="de-DE" altLang="de-DE" smtClean="0"/>
              <a:t>     -(-7x²-14x)</a:t>
            </a:r>
          </a:p>
          <a:p>
            <a:pPr>
              <a:buFont typeface="Wingdings" pitchFamily="2" charset="2"/>
              <a:buNone/>
            </a:pPr>
            <a:r>
              <a:rPr lang="de-DE" altLang="de-DE" smtClean="0"/>
              <a:t>              +18x+36</a:t>
            </a:r>
          </a:p>
          <a:p>
            <a:pPr>
              <a:buFont typeface="Wingdings" pitchFamily="2" charset="2"/>
              <a:buNone/>
            </a:pPr>
            <a:r>
              <a:rPr lang="de-DE" altLang="de-DE" smtClean="0"/>
              <a:t>           -(+18x+36)</a:t>
            </a:r>
          </a:p>
          <a:p>
            <a:pPr>
              <a:buFont typeface="Wingdings" pitchFamily="2" charset="2"/>
              <a:buNone/>
            </a:pPr>
            <a:r>
              <a:rPr lang="de-DE" altLang="de-DE" smtClean="0"/>
              <a:t>                          0 Rest</a:t>
            </a:r>
          </a:p>
          <a:p>
            <a:pPr>
              <a:buFont typeface="Wingdings" pitchFamily="2" charset="2"/>
              <a:buNone/>
            </a:pPr>
            <a:endParaRPr lang="de-DE" altLang="de-DE" smtClean="0"/>
          </a:p>
          <a:p>
            <a:pPr>
              <a:buFont typeface="Wingdings" pitchFamily="2" charset="2"/>
              <a:buNone/>
            </a:pPr>
            <a:endParaRPr lang="de-DE" altLang="de-DE" smtClean="0"/>
          </a:p>
        </p:txBody>
      </p:sp>
      <p:sp>
        <p:nvSpPr>
          <p:cNvPr id="13316" name="Textfeld 3"/>
          <p:cNvSpPr txBox="1">
            <a:spLocks noChangeArrowheads="1"/>
          </p:cNvSpPr>
          <p:nvPr/>
        </p:nvSpPr>
        <p:spPr bwMode="auto">
          <a:xfrm>
            <a:off x="5580063" y="3789363"/>
            <a:ext cx="17287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r>
              <a:rPr lang="de-DE" altLang="de-DE" sz="2400" b="1"/>
              <a:t>Ergebnis</a:t>
            </a:r>
          </a:p>
        </p:txBody>
      </p:sp>
      <p:cxnSp>
        <p:nvCxnSpPr>
          <p:cNvPr id="6" name="Gerade Verbindung mit Pfeil 5"/>
          <p:cNvCxnSpPr/>
          <p:nvPr/>
        </p:nvCxnSpPr>
        <p:spPr>
          <a:xfrm rot="10800000">
            <a:off x="4716463" y="3429000"/>
            <a:ext cx="719137" cy="3603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/>
          <p:cNvCxnSpPr/>
          <p:nvPr/>
        </p:nvCxnSpPr>
        <p:spPr>
          <a:xfrm>
            <a:off x="468313" y="3860800"/>
            <a:ext cx="24479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8"/>
          <p:cNvCxnSpPr/>
          <p:nvPr/>
        </p:nvCxnSpPr>
        <p:spPr>
          <a:xfrm>
            <a:off x="468313" y="4724400"/>
            <a:ext cx="24479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9"/>
          <p:cNvCxnSpPr/>
          <p:nvPr/>
        </p:nvCxnSpPr>
        <p:spPr>
          <a:xfrm>
            <a:off x="468313" y="5589588"/>
            <a:ext cx="26638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21" name="Textfeld 11"/>
          <p:cNvSpPr txBox="1">
            <a:spLocks noChangeArrowheads="1"/>
          </p:cNvSpPr>
          <p:nvPr/>
        </p:nvSpPr>
        <p:spPr bwMode="auto">
          <a:xfrm>
            <a:off x="4716463" y="4508500"/>
            <a:ext cx="3743325" cy="369888"/>
          </a:xfrm>
          <a:prstGeom prst="rect">
            <a:avLst/>
          </a:prstGeom>
          <a:noFill/>
          <a:ln w="9525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r>
              <a:rPr lang="de-DE" altLang="de-DE"/>
              <a:t>Vom „neuen“ Ergebnis ausgehen</a:t>
            </a:r>
          </a:p>
        </p:txBody>
      </p:sp>
      <p:cxnSp>
        <p:nvCxnSpPr>
          <p:cNvPr id="14" name="Gerade Verbindung mit Pfeil 13"/>
          <p:cNvCxnSpPr/>
          <p:nvPr/>
        </p:nvCxnSpPr>
        <p:spPr>
          <a:xfrm rot="10800000">
            <a:off x="2771775" y="4076700"/>
            <a:ext cx="1944688" cy="431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mit Pfeil 15"/>
          <p:cNvCxnSpPr/>
          <p:nvPr/>
        </p:nvCxnSpPr>
        <p:spPr>
          <a:xfrm rot="10800000" flipV="1">
            <a:off x="2987675" y="4868863"/>
            <a:ext cx="1728788" cy="730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547813" y="2492375"/>
            <a:ext cx="4608512" cy="1143000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de-DE" sz="4000" dirty="0" err="1" smtClean="0"/>
              <a:t>Polynomdivision</a:t>
            </a:r>
            <a:r>
              <a:rPr lang="de-DE" sz="4000" dirty="0" smtClean="0"/>
              <a:t> Ende</a:t>
            </a:r>
            <a:endParaRPr lang="de-DE" sz="40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reus">
  <a:themeElements>
    <a:clrScheme name="Nereus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Nereus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Nereus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Nereus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0</TotalTime>
  <Words>153</Words>
  <Application>Microsoft Office PowerPoint</Application>
  <PresentationFormat>On-screen Show (4:3)</PresentationFormat>
  <Paragraphs>50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Century Schoolbook</vt:lpstr>
      <vt:lpstr>Arial</vt:lpstr>
      <vt:lpstr>Wingdings</vt:lpstr>
      <vt:lpstr>Wingdings 2</vt:lpstr>
      <vt:lpstr>Calibri</vt:lpstr>
      <vt:lpstr>Nereus</vt:lpstr>
      <vt:lpstr>Polynomdivision</vt:lpstr>
      <vt:lpstr>Grundlagen</vt:lpstr>
      <vt:lpstr>1. Schritt</vt:lpstr>
      <vt:lpstr>2. Schritt</vt:lpstr>
      <vt:lpstr>3. Schritt</vt:lpstr>
      <vt:lpstr>Wiederholen</vt:lpstr>
      <vt:lpstr>Polynomdivision Ende</vt:lpstr>
    </vt:vector>
  </TitlesOfParts>
  <Company>Acer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Polynomdivision</dc:title>
  <dc:creator>Valued Acer Customer</dc:creator>
  <cp:lastModifiedBy>Weissleder,Werner</cp:lastModifiedBy>
  <cp:revision>6</cp:revision>
  <dcterms:created xsi:type="dcterms:W3CDTF">2011-06-15T12:49:40Z</dcterms:created>
  <dcterms:modified xsi:type="dcterms:W3CDTF">2015-09-02T15:57:52Z</dcterms:modified>
</cp:coreProperties>
</file>