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422" y="-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00166" y="2130425"/>
            <a:ext cx="6958034" cy="1470025"/>
          </a:xfrm>
        </p:spPr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AT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2428860" y="3886200"/>
            <a:ext cx="534354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AT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69469-70B0-46F1-B068-06E16930EB1E}" type="datetimeFigureOut">
              <a:rPr lang="de-DE" smtClean="0"/>
              <a:pPr/>
              <a:t>11.04.2012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D6C56-D3C2-4F06-A6E2-143A3C66138E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69469-70B0-46F1-B068-06E16930EB1E}" type="datetimeFigureOut">
              <a:rPr lang="de-DE" smtClean="0"/>
              <a:pPr/>
              <a:t>11.04.2012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D6C56-D3C2-4F06-A6E2-143A3C66138E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69469-70B0-46F1-B068-06E16930EB1E}" type="datetimeFigureOut">
              <a:rPr lang="de-DE" smtClean="0"/>
              <a:pPr/>
              <a:t>11.04.2012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D6C56-D3C2-4F06-A6E2-143A3C66138E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i="0"/>
            </a:lvl1pPr>
            <a:lvl2pPr>
              <a:defRPr i="0"/>
            </a:lvl2pPr>
            <a:lvl3pPr>
              <a:defRPr i="0"/>
            </a:lvl3pPr>
            <a:lvl4pPr>
              <a:defRPr i="0"/>
            </a:lvl4pPr>
            <a:lvl5pPr>
              <a:defRPr i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69469-70B0-46F1-B068-06E16930EB1E}" type="datetimeFigureOut">
              <a:rPr lang="de-DE" smtClean="0"/>
              <a:pPr/>
              <a:t>11.04.2012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D6C56-D3C2-4F06-A6E2-143A3C66138E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69469-70B0-46F1-B068-06E16930EB1E}" type="datetimeFigureOut">
              <a:rPr lang="de-DE" smtClean="0"/>
              <a:pPr/>
              <a:t>11.04.2012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D6C56-D3C2-4F06-A6E2-143A3C66138E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69469-70B0-46F1-B068-06E16930EB1E}" type="datetimeFigureOut">
              <a:rPr lang="de-DE" smtClean="0"/>
              <a:pPr/>
              <a:t>11.04.2012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D6C56-D3C2-4F06-A6E2-143A3C66138E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69469-70B0-46F1-B068-06E16930EB1E}" type="datetimeFigureOut">
              <a:rPr lang="de-DE" smtClean="0"/>
              <a:pPr/>
              <a:t>11.04.2012</a:t>
            </a:fld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D6C56-D3C2-4F06-A6E2-143A3C66138E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69469-70B0-46F1-B068-06E16930EB1E}" type="datetimeFigureOut">
              <a:rPr lang="de-DE" smtClean="0"/>
              <a:pPr/>
              <a:t>11.04.2012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D6C56-D3C2-4F06-A6E2-143A3C66138E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69469-70B0-46F1-B068-06E16930EB1E}" type="datetimeFigureOut">
              <a:rPr lang="de-DE" smtClean="0"/>
              <a:pPr/>
              <a:t>11.04.2012</a:t>
            </a:fld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D6C56-D3C2-4F06-A6E2-143A3C66138E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69469-70B0-46F1-B068-06E16930EB1E}" type="datetimeFigureOut">
              <a:rPr lang="de-DE" smtClean="0"/>
              <a:pPr/>
              <a:t>11.04.2012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D6C56-D3C2-4F06-A6E2-143A3C66138E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69469-70B0-46F1-B068-06E16930EB1E}" type="datetimeFigureOut">
              <a:rPr lang="de-DE" smtClean="0"/>
              <a:pPr/>
              <a:t>11.04.2012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D6C56-D3C2-4F06-A6E2-143A3C66138E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28728" y="274638"/>
            <a:ext cx="725807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 smtClean="0"/>
              <a:t>Titelmasterformat durch Klicken bearbeiten</a:t>
            </a:r>
            <a:endParaRPr lang="de-AT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28728" y="1600200"/>
            <a:ext cx="7258072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AT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A69469-70B0-46F1-B068-06E16930EB1E}" type="datetimeFigureOut">
              <a:rPr lang="de-DE" smtClean="0"/>
              <a:pPr/>
              <a:t>11.04.2012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2D6C56-D3C2-4F06-A6E2-143A3C66138E}" type="slidenum">
              <a:rPr lang="de-AT" smtClean="0"/>
              <a:pPr/>
              <a:t>‹Nr.›</a:t>
            </a:fld>
            <a:endParaRPr lang="de-AT"/>
          </a:p>
        </p:txBody>
      </p:sp>
      <p:sp>
        <p:nvSpPr>
          <p:cNvPr id="9" name="Textfeld 8"/>
          <p:cNvSpPr txBox="1"/>
          <p:nvPr/>
        </p:nvSpPr>
        <p:spPr>
          <a:xfrm>
            <a:off x="0" y="1428736"/>
            <a:ext cx="1169551" cy="5429264"/>
          </a:xfrm>
          <a:prstGeom prst="rect">
            <a:avLst/>
          </a:prstGeom>
          <a:solidFill>
            <a:srgbClr val="FF6600"/>
          </a:solidFill>
        </p:spPr>
        <p:txBody>
          <a:bodyPr vert="vert270" wrap="square" rtlCol="0">
            <a:spAutoFit/>
          </a:bodyPr>
          <a:lstStyle/>
          <a:p>
            <a:r>
              <a:rPr lang="de-DE" sz="4400" b="1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Rechenregeln</a:t>
            </a:r>
          </a:p>
          <a:p>
            <a:r>
              <a:rPr lang="de-DE" sz="2000" b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Bruchrechenregeln</a:t>
            </a:r>
            <a:endParaRPr lang="de-AT" sz="44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Algerian" pitchFamily="82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i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i="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i="1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i="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4.xml"/><Relationship Id="rId5" Type="http://schemas.openxmlformats.org/officeDocument/2006/relationships/slide" Target="slide9.xml"/><Relationship Id="rId4" Type="http://schemas.openxmlformats.org/officeDocument/2006/relationships/slide" Target="slide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gif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gi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gi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AT" smtClean="0"/>
              <a:t>Bruchrechenregeln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6429388" y="6215082"/>
            <a:ext cx="2414582" cy="328618"/>
          </a:xfrm>
        </p:spPr>
        <p:txBody>
          <a:bodyPr>
            <a:normAutofit fontScale="55000" lnSpcReduction="20000"/>
          </a:bodyPr>
          <a:lstStyle/>
          <a:p>
            <a:r>
              <a:rPr lang="de-AT" dirty="0" smtClean="0"/>
              <a:t>Melanie </a:t>
            </a:r>
            <a:r>
              <a:rPr lang="de-AT" dirty="0" err="1" smtClean="0"/>
              <a:t>Gräbner</a:t>
            </a:r>
            <a:endParaRPr lang="de-AT" dirty="0"/>
          </a:p>
        </p:txBody>
      </p:sp>
      <p:pic>
        <p:nvPicPr>
          <p:cNvPr id="6" name="Grafik 5" descr="rhino.gif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215206" y="4929198"/>
            <a:ext cx="981080" cy="981080"/>
          </a:xfrm>
          <a:prstGeom prst="rect">
            <a:avLst/>
          </a:prstGeom>
        </p:spPr>
      </p:pic>
      <p:sp>
        <p:nvSpPr>
          <p:cNvPr id="7" name="Ovale Legende 6"/>
          <p:cNvSpPr/>
          <p:nvPr/>
        </p:nvSpPr>
        <p:spPr>
          <a:xfrm>
            <a:off x="4643438" y="4572008"/>
            <a:ext cx="2286016" cy="428628"/>
          </a:xfrm>
          <a:prstGeom prst="wedgeEllipseCallout">
            <a:avLst>
              <a:gd name="adj1" fmla="val 68610"/>
              <a:gd name="adj2" fmla="val 113548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AT" dirty="0" smtClean="0"/>
              <a:t>Los geht´s</a:t>
            </a:r>
          </a:p>
          <a:p>
            <a:pPr algn="ctr"/>
            <a:r>
              <a:rPr lang="de-AT" dirty="0" smtClean="0"/>
              <a:t>Klick auf mich!</a:t>
            </a:r>
            <a:endParaRPr lang="de-A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Beispiel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de-AT" dirty="0" smtClean="0"/>
              <a:t>Division mit ganzen Zahlen:</a:t>
            </a:r>
          </a:p>
          <a:p>
            <a:pPr>
              <a:buNone/>
            </a:pPr>
            <a:endParaRPr lang="de-AT" dirty="0" smtClean="0"/>
          </a:p>
          <a:p>
            <a:pPr>
              <a:buNone/>
            </a:pPr>
            <a:endParaRPr lang="de-AT" dirty="0" smtClean="0"/>
          </a:p>
          <a:p>
            <a:pPr>
              <a:buNone/>
            </a:pPr>
            <a:r>
              <a:rPr lang="de-AT" dirty="0" smtClean="0"/>
              <a:t>Division mit Brüchen:</a:t>
            </a:r>
          </a:p>
          <a:p>
            <a:pPr>
              <a:buNone/>
            </a:pPr>
            <a:endParaRPr lang="de-AT" dirty="0"/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AT"/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0" y="1333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AT"/>
          </a:p>
        </p:txBody>
      </p:sp>
      <p:pic>
        <p:nvPicPr>
          <p:cNvPr id="18436" name="Picture 4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71604" y="4000504"/>
            <a:ext cx="4733925" cy="876300"/>
          </a:xfrm>
          <a:prstGeom prst="rect">
            <a:avLst/>
          </a:prstGeom>
          <a:noFill/>
        </p:spPr>
      </p:pic>
      <p:pic>
        <p:nvPicPr>
          <p:cNvPr id="9" name="Grafik 8" descr="rhino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786710" y="5876920"/>
            <a:ext cx="981080" cy="981080"/>
          </a:xfrm>
          <a:prstGeom prst="rect">
            <a:avLst/>
          </a:prstGeom>
        </p:spPr>
      </p:pic>
      <p:sp>
        <p:nvSpPr>
          <p:cNvPr id="10" name="Ovale Legende 9"/>
          <p:cNvSpPr/>
          <p:nvPr/>
        </p:nvSpPr>
        <p:spPr>
          <a:xfrm>
            <a:off x="3714744" y="5286388"/>
            <a:ext cx="3571900" cy="947722"/>
          </a:xfrm>
          <a:prstGeom prst="wedgeEllipseCallout">
            <a:avLst>
              <a:gd name="adj1" fmla="val 63237"/>
              <a:gd name="adj2" fmla="val 4714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AT" dirty="0" smtClean="0"/>
              <a:t>Beim letzten Beispiel muss man das Ergebnis noch kürzen.</a:t>
            </a:r>
            <a:endParaRPr lang="de-AT" dirty="0"/>
          </a:p>
        </p:txBody>
      </p:sp>
      <p:pic>
        <p:nvPicPr>
          <p:cNvPr id="11" name="Grafik 10" descr="rhino.gif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786710" y="5876920"/>
            <a:ext cx="981080" cy="981080"/>
          </a:xfrm>
          <a:prstGeom prst="rect">
            <a:avLst/>
          </a:prstGeom>
        </p:spPr>
      </p:pic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AT"/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71604" y="2285992"/>
            <a:ext cx="2628900" cy="857250"/>
          </a:xfrm>
          <a:prstGeom prst="rect">
            <a:avLst/>
          </a:prstGeom>
          <a:noFill/>
        </p:spPr>
      </p:pic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1314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 descr="rhino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00694" y="3643314"/>
            <a:ext cx="981080" cy="981080"/>
          </a:xfrm>
          <a:prstGeom prst="rect">
            <a:avLst/>
          </a:prstGeom>
        </p:spPr>
      </p:pic>
      <p:sp>
        <p:nvSpPr>
          <p:cNvPr id="4" name="Ovale Legende 3"/>
          <p:cNvSpPr/>
          <p:nvPr/>
        </p:nvSpPr>
        <p:spPr>
          <a:xfrm>
            <a:off x="2214546" y="3000372"/>
            <a:ext cx="2857520" cy="928694"/>
          </a:xfrm>
          <a:prstGeom prst="wedgeEllipseCallout">
            <a:avLst>
              <a:gd name="adj1" fmla="val 72804"/>
              <a:gd name="adj2" fmla="val 69253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AT" sz="4400" b="1" dirty="0">
                <a:solidFill>
                  <a:schemeClr val="tx1"/>
                </a:solidFill>
                <a:latin typeface="Algerian" pitchFamily="82" charset="0"/>
                <a:ea typeface="+mj-ea"/>
                <a:cs typeface="+mj-cs"/>
              </a:rPr>
              <a:t>Danke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err="1" smtClean="0"/>
              <a:t>Inhaltsverzeichneis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dirty="0" smtClean="0">
                <a:hlinkClick r:id="rId2" action="ppaction://hlinksldjump"/>
              </a:rPr>
              <a:t>Erweitern/Kürzen</a:t>
            </a:r>
            <a:endParaRPr lang="de-AT" dirty="0" smtClean="0"/>
          </a:p>
          <a:p>
            <a:r>
              <a:rPr lang="de-AT" dirty="0" smtClean="0">
                <a:hlinkClick r:id="rId3" action="ppaction://hlinksldjump"/>
              </a:rPr>
              <a:t>Addieren/Subtrahieren</a:t>
            </a:r>
            <a:endParaRPr lang="de-AT" dirty="0" smtClean="0"/>
          </a:p>
          <a:p>
            <a:r>
              <a:rPr lang="de-AT" dirty="0" smtClean="0">
                <a:hlinkClick r:id="rId4" action="ppaction://hlinksldjump"/>
              </a:rPr>
              <a:t>Multiplizieren</a:t>
            </a:r>
            <a:endParaRPr lang="de-AT" dirty="0" smtClean="0"/>
          </a:p>
          <a:p>
            <a:r>
              <a:rPr lang="de-AT" dirty="0" smtClean="0">
                <a:hlinkClick r:id="rId5" action="ppaction://hlinksldjump"/>
              </a:rPr>
              <a:t>Dividieren</a:t>
            </a:r>
            <a:endParaRPr lang="de-AT" dirty="0"/>
          </a:p>
        </p:txBody>
      </p:sp>
      <p:sp>
        <p:nvSpPr>
          <p:cNvPr id="4" name="Interaktive Schaltfläche: Nächste(r) oder Weiter 3">
            <a:hlinkClick r:id="rId6" action="ppaction://hlinksldjump" highlightClick="1"/>
          </p:cNvPr>
          <p:cNvSpPr/>
          <p:nvPr/>
        </p:nvSpPr>
        <p:spPr>
          <a:xfrm>
            <a:off x="7858148" y="6429396"/>
            <a:ext cx="785818" cy="28575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Erweitern/Kürzen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de-AT" dirty="0" smtClean="0"/>
              <a:t>Brüche werden mit einer Zahl erweitert,</a:t>
            </a:r>
          </a:p>
          <a:p>
            <a:pPr>
              <a:buNone/>
            </a:pPr>
            <a:r>
              <a:rPr lang="de-AT" dirty="0" smtClean="0"/>
              <a:t>indem man den Zähler und den Nenner</a:t>
            </a:r>
          </a:p>
          <a:p>
            <a:pPr>
              <a:buNone/>
            </a:pPr>
            <a:r>
              <a:rPr lang="de-AT" dirty="0" smtClean="0"/>
              <a:t>mit derselben Zahl multipliziert.</a:t>
            </a:r>
          </a:p>
          <a:p>
            <a:pPr>
              <a:buNone/>
            </a:pPr>
            <a:endParaRPr lang="de-AT" dirty="0" smtClean="0"/>
          </a:p>
          <a:p>
            <a:pPr>
              <a:buNone/>
            </a:pPr>
            <a:r>
              <a:rPr lang="de-AT" dirty="0" smtClean="0"/>
              <a:t>Brüche werden gekürzt, indem man Zähler</a:t>
            </a:r>
          </a:p>
          <a:p>
            <a:pPr>
              <a:buNone/>
            </a:pPr>
            <a:r>
              <a:rPr lang="de-AT" dirty="0" smtClean="0"/>
              <a:t>und Nenner durch dieselbe Zahl dividiert.</a:t>
            </a:r>
          </a:p>
          <a:p>
            <a:pPr>
              <a:buNone/>
            </a:pPr>
            <a:endParaRPr lang="de-AT" dirty="0" smtClean="0"/>
          </a:p>
          <a:p>
            <a:pPr>
              <a:buNone/>
            </a:pPr>
            <a:endParaRPr lang="de-AT" dirty="0"/>
          </a:p>
        </p:txBody>
      </p:sp>
      <p:pic>
        <p:nvPicPr>
          <p:cNvPr id="6" name="Grafik 5" descr="rhino.gif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715272" y="5643578"/>
            <a:ext cx="981080" cy="981080"/>
          </a:xfrm>
          <a:prstGeom prst="rect">
            <a:avLst/>
          </a:prstGeom>
        </p:spPr>
      </p:pic>
      <p:sp>
        <p:nvSpPr>
          <p:cNvPr id="5" name="Ovale Legende 4"/>
          <p:cNvSpPr/>
          <p:nvPr/>
        </p:nvSpPr>
        <p:spPr>
          <a:xfrm>
            <a:off x="2000232" y="5214950"/>
            <a:ext cx="5500726" cy="785818"/>
          </a:xfrm>
          <a:prstGeom prst="wedgeEllipseCallout">
            <a:avLst>
              <a:gd name="adj1" fmla="val 56736"/>
              <a:gd name="adj2" fmla="val 65525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AT" dirty="0" smtClean="0"/>
              <a:t>Das Erweitern braucht man beim Addieren und Subtrahieren. Kürzen muss man immer das Ergebnis. </a:t>
            </a:r>
            <a:endParaRPr lang="de-A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hteck 34"/>
          <p:cNvSpPr/>
          <p:nvPr/>
        </p:nvSpPr>
        <p:spPr>
          <a:xfrm>
            <a:off x="6429388" y="4000504"/>
            <a:ext cx="1785950" cy="78581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sz="3200" b="1" baseline="30000" dirty="0"/>
          </a:p>
        </p:txBody>
      </p:sp>
      <p:sp>
        <p:nvSpPr>
          <p:cNvPr id="34" name="Rechteck 33"/>
          <p:cNvSpPr/>
          <p:nvPr/>
        </p:nvSpPr>
        <p:spPr>
          <a:xfrm>
            <a:off x="4572000" y="4000504"/>
            <a:ext cx="1571636" cy="78581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sz="3200" b="1" baseline="30000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Beispiel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de-AT" dirty="0" smtClean="0"/>
              <a:t>Erweitern: </a:t>
            </a:r>
          </a:p>
          <a:p>
            <a:pPr>
              <a:buNone/>
            </a:pPr>
            <a:endParaRPr lang="de-AT" dirty="0" smtClean="0"/>
          </a:p>
          <a:p>
            <a:pPr>
              <a:buNone/>
            </a:pPr>
            <a:endParaRPr lang="de-AT" dirty="0" smtClean="0"/>
          </a:p>
          <a:p>
            <a:pPr>
              <a:buNone/>
            </a:pPr>
            <a:r>
              <a:rPr lang="de-AT" dirty="0" smtClean="0"/>
              <a:t>Kürzen:</a:t>
            </a: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AT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13144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AT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13144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AT"/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0" y="13144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4714876" y="2143116"/>
            <a:ext cx="1357322" cy="85725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sz="3200" b="1" baseline="30000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 cstate="print">
            <a:lum bright="100000" contrast="-100000"/>
            <a:duotone>
              <a:schemeClr val="bg2">
                <a:shade val="45000"/>
                <a:satMod val="135000"/>
              </a:schemeClr>
              <a:prstClr val="white"/>
            </a:duotone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48369" b="8333"/>
          <a:stretch>
            <a:fillRect/>
          </a:stretch>
        </p:blipFill>
        <p:spPr bwMode="auto">
          <a:xfrm>
            <a:off x="4786314" y="2143116"/>
            <a:ext cx="1357322" cy="785818"/>
          </a:xfrm>
          <a:prstGeom prst="rect">
            <a:avLst/>
          </a:prstGeom>
          <a:noFill/>
        </p:spPr>
      </p:pic>
      <p:sp>
        <p:nvSpPr>
          <p:cNvPr id="14" name="Rechteck 13"/>
          <p:cNvSpPr/>
          <p:nvPr/>
        </p:nvSpPr>
        <p:spPr>
          <a:xfrm>
            <a:off x="6429388" y="2143116"/>
            <a:ext cx="1357322" cy="85725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sz="3200" b="1" baseline="30000" dirty="0"/>
          </a:p>
        </p:txBody>
      </p:sp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2" cstate="print">
            <a:lum bright="100000" contrast="-100000"/>
            <a:duotone>
              <a:schemeClr val="bg2">
                <a:shade val="45000"/>
                <a:satMod val="135000"/>
              </a:schemeClr>
              <a:prstClr val="white"/>
            </a:duotone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6196" b="-1"/>
          <a:stretch>
            <a:fillRect/>
          </a:stretch>
        </p:blipFill>
        <p:spPr bwMode="auto">
          <a:xfrm>
            <a:off x="6286512" y="2143116"/>
            <a:ext cx="1414454" cy="857256"/>
          </a:xfrm>
          <a:prstGeom prst="rect">
            <a:avLst/>
          </a:prstGeom>
          <a:noFill/>
        </p:spPr>
      </p:pic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AT"/>
          </a:p>
        </p:txBody>
      </p:sp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85918" y="2071678"/>
            <a:ext cx="2200275" cy="857250"/>
          </a:xfrm>
          <a:prstGeom prst="rect">
            <a:avLst/>
          </a:prstGeom>
          <a:noFill/>
        </p:spPr>
      </p:pic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0" y="13144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2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AT"/>
          </a:p>
        </p:txBody>
      </p:sp>
      <p:pic>
        <p:nvPicPr>
          <p:cNvPr id="2061" name="Picture 1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00166" y="4071942"/>
            <a:ext cx="2019300" cy="866775"/>
          </a:xfrm>
          <a:prstGeom prst="rect">
            <a:avLst/>
          </a:prstGeom>
          <a:noFill/>
        </p:spPr>
      </p:pic>
      <p:sp>
        <p:nvSpPr>
          <p:cNvPr id="2063" name="Rectangle 15"/>
          <p:cNvSpPr>
            <a:spLocks noChangeArrowheads="1"/>
          </p:cNvSpPr>
          <p:nvPr/>
        </p:nvSpPr>
        <p:spPr bwMode="auto">
          <a:xfrm>
            <a:off x="0" y="13239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5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AT"/>
          </a:p>
        </p:txBody>
      </p:sp>
      <p:pic>
        <p:nvPicPr>
          <p:cNvPr id="2064" name="Picture 16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bg2">
                <a:shade val="45000"/>
                <a:satMod val="135000"/>
              </a:schemeClr>
              <a:prstClr val="white"/>
            </a:duotone>
            <a:lum bright="100000" contrast="-100000"/>
          </a:blip>
          <a:srcRect/>
          <a:stretch>
            <a:fillRect/>
          </a:stretch>
        </p:blipFill>
        <p:spPr bwMode="auto">
          <a:xfrm>
            <a:off x="4572000" y="4000504"/>
            <a:ext cx="3648075" cy="866775"/>
          </a:xfrm>
          <a:prstGeom prst="rect">
            <a:avLst/>
          </a:prstGeom>
          <a:noFill/>
        </p:spPr>
      </p:pic>
      <p:sp>
        <p:nvSpPr>
          <p:cNvPr id="2067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AT"/>
          </a:p>
        </p:txBody>
      </p:sp>
      <p:pic>
        <p:nvPicPr>
          <p:cNvPr id="36" name="Grafik 35" descr="rhino.gif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786710" y="5715016"/>
            <a:ext cx="981080" cy="981080"/>
          </a:xfrm>
          <a:prstGeom prst="rect">
            <a:avLst/>
          </a:prstGeom>
        </p:spPr>
      </p:pic>
      <p:sp>
        <p:nvSpPr>
          <p:cNvPr id="37" name="Ovale Legende 36"/>
          <p:cNvSpPr/>
          <p:nvPr/>
        </p:nvSpPr>
        <p:spPr>
          <a:xfrm>
            <a:off x="2000232" y="5214950"/>
            <a:ext cx="5500726" cy="785818"/>
          </a:xfrm>
          <a:prstGeom prst="wedgeEllipseCallout">
            <a:avLst>
              <a:gd name="adj1" fmla="val 56736"/>
              <a:gd name="adj2" fmla="val 65525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AT" dirty="0" smtClean="0"/>
              <a:t>Sowohl beim Erweitern und beim Kürzen behält der Bruch den selben Wert.</a:t>
            </a:r>
            <a:endParaRPr lang="de-A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 descr="rhino.gif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929586" y="5643578"/>
            <a:ext cx="981080" cy="98108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Addieren/subtrahieren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de-AT" dirty="0" smtClean="0"/>
              <a:t>Brüche werden addiert, indem man sie auf</a:t>
            </a:r>
          </a:p>
          <a:p>
            <a:pPr>
              <a:buNone/>
            </a:pPr>
            <a:r>
              <a:rPr lang="de-AT" dirty="0" smtClean="0"/>
              <a:t>den gleichen Nenner erweitert,</a:t>
            </a:r>
          </a:p>
          <a:p>
            <a:pPr>
              <a:buNone/>
            </a:pPr>
            <a:r>
              <a:rPr lang="de-AT" dirty="0" smtClean="0"/>
              <a:t>anschließend die Zähler addiert und den</a:t>
            </a:r>
          </a:p>
          <a:p>
            <a:pPr>
              <a:buNone/>
            </a:pPr>
            <a:r>
              <a:rPr lang="de-AT" dirty="0" smtClean="0"/>
              <a:t>Nenner beibehält.</a:t>
            </a:r>
          </a:p>
          <a:p>
            <a:pPr>
              <a:buNone/>
            </a:pPr>
            <a:endParaRPr lang="de-AT" dirty="0"/>
          </a:p>
        </p:txBody>
      </p:sp>
      <p:sp>
        <p:nvSpPr>
          <p:cNvPr id="5" name="Ovale Legende 4"/>
          <p:cNvSpPr/>
          <p:nvPr/>
        </p:nvSpPr>
        <p:spPr>
          <a:xfrm>
            <a:off x="2000232" y="4929198"/>
            <a:ext cx="5500726" cy="1071570"/>
          </a:xfrm>
          <a:prstGeom prst="wedgeEllipseCallout">
            <a:avLst>
              <a:gd name="adj1" fmla="val 56736"/>
              <a:gd name="adj2" fmla="val 65525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AT" dirty="0" smtClean="0"/>
              <a:t>Beim Erweitern darf man den Zähler nicht vergessen. Mann sollte immer die kleinste möglichen gemeinsamen Nenner wählen.</a:t>
            </a:r>
            <a:endParaRPr lang="de-A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Beispiel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de-AT" dirty="0" smtClean="0"/>
              <a:t>Addieren:</a:t>
            </a:r>
          </a:p>
          <a:p>
            <a:pPr>
              <a:buNone/>
            </a:pPr>
            <a:endParaRPr lang="de-AT" dirty="0" smtClean="0"/>
          </a:p>
          <a:p>
            <a:pPr>
              <a:buNone/>
            </a:pPr>
            <a:endParaRPr lang="de-AT" dirty="0" smtClean="0"/>
          </a:p>
          <a:p>
            <a:pPr>
              <a:buNone/>
            </a:pPr>
            <a:r>
              <a:rPr lang="de-AT" dirty="0" smtClean="0"/>
              <a:t>Subtrahieren:</a:t>
            </a:r>
          </a:p>
          <a:p>
            <a:pPr>
              <a:buNone/>
            </a:pPr>
            <a:endParaRPr lang="de-AT" dirty="0" smtClean="0"/>
          </a:p>
          <a:p>
            <a:pPr>
              <a:buNone/>
            </a:pPr>
            <a:endParaRPr lang="de-AT" dirty="0"/>
          </a:p>
        </p:txBody>
      </p:sp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AT"/>
          </a:p>
        </p:txBody>
      </p:sp>
      <p:pic>
        <p:nvPicPr>
          <p:cNvPr id="22529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50549"/>
          <a:stretch>
            <a:fillRect/>
          </a:stretch>
        </p:blipFill>
        <p:spPr bwMode="auto">
          <a:xfrm>
            <a:off x="1428728" y="2285992"/>
            <a:ext cx="5972175" cy="857256"/>
          </a:xfrm>
          <a:prstGeom prst="rect">
            <a:avLst/>
          </a:prstGeom>
          <a:noFill/>
        </p:spPr>
      </p:pic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0" y="2190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AT"/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0" y="2190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36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AT"/>
          </a:p>
        </p:txBody>
      </p:sp>
      <p:pic>
        <p:nvPicPr>
          <p:cNvPr id="22535" name="Picture 7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47801" r="65311"/>
          <a:stretch>
            <a:fillRect/>
          </a:stretch>
        </p:blipFill>
        <p:spPr bwMode="auto">
          <a:xfrm>
            <a:off x="5786446" y="2214554"/>
            <a:ext cx="2071670" cy="904890"/>
          </a:xfrm>
          <a:prstGeom prst="rect">
            <a:avLst/>
          </a:prstGeom>
          <a:noFill/>
        </p:spPr>
      </p:pic>
      <p:sp>
        <p:nvSpPr>
          <p:cNvPr id="22537" name="Rectangle 9"/>
          <p:cNvSpPr>
            <a:spLocks noChangeArrowheads="1"/>
          </p:cNvSpPr>
          <p:nvPr/>
        </p:nvSpPr>
        <p:spPr bwMode="auto">
          <a:xfrm>
            <a:off x="0" y="2190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39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AT"/>
          </a:p>
        </p:txBody>
      </p:sp>
      <p:pic>
        <p:nvPicPr>
          <p:cNvPr id="22538" name="Picture 10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50549"/>
          <a:stretch>
            <a:fillRect/>
          </a:stretch>
        </p:blipFill>
        <p:spPr bwMode="auto">
          <a:xfrm>
            <a:off x="1428728" y="4000504"/>
            <a:ext cx="5972175" cy="857256"/>
          </a:xfrm>
          <a:prstGeom prst="rect">
            <a:avLst/>
          </a:prstGeom>
          <a:noFill/>
        </p:spPr>
      </p:pic>
      <p:sp>
        <p:nvSpPr>
          <p:cNvPr id="22540" name="Rectangle 12"/>
          <p:cNvSpPr>
            <a:spLocks noChangeArrowheads="1"/>
          </p:cNvSpPr>
          <p:nvPr/>
        </p:nvSpPr>
        <p:spPr bwMode="auto">
          <a:xfrm>
            <a:off x="0" y="2190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42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AT"/>
          </a:p>
        </p:txBody>
      </p:sp>
      <p:pic>
        <p:nvPicPr>
          <p:cNvPr id="22541" name="Picture 1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4354" t="49451" r="58134"/>
          <a:stretch>
            <a:fillRect/>
          </a:stretch>
        </p:blipFill>
        <p:spPr bwMode="auto">
          <a:xfrm>
            <a:off x="6643702" y="4000504"/>
            <a:ext cx="1643074" cy="876294"/>
          </a:xfrm>
          <a:prstGeom prst="rect">
            <a:avLst/>
          </a:prstGeom>
          <a:noFill/>
        </p:spPr>
      </p:pic>
      <p:sp>
        <p:nvSpPr>
          <p:cNvPr id="22543" name="Rectangle 15"/>
          <p:cNvSpPr>
            <a:spLocks noChangeArrowheads="1"/>
          </p:cNvSpPr>
          <p:nvPr/>
        </p:nvSpPr>
        <p:spPr bwMode="auto">
          <a:xfrm>
            <a:off x="0" y="2190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9" name="Grafik 18" descr="rhino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786710" y="5715016"/>
            <a:ext cx="981080" cy="981080"/>
          </a:xfrm>
          <a:prstGeom prst="rect">
            <a:avLst/>
          </a:prstGeom>
        </p:spPr>
      </p:pic>
      <p:sp>
        <p:nvSpPr>
          <p:cNvPr id="20" name="Ovale Legende 19"/>
          <p:cNvSpPr/>
          <p:nvPr/>
        </p:nvSpPr>
        <p:spPr>
          <a:xfrm>
            <a:off x="4000496" y="5000636"/>
            <a:ext cx="3571900" cy="1071570"/>
          </a:xfrm>
          <a:prstGeom prst="wedgeEllipseCallout">
            <a:avLst>
              <a:gd name="adj1" fmla="val 56736"/>
              <a:gd name="adj2" fmla="val 65525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AT" dirty="0" smtClean="0"/>
              <a:t>Hier ist ein kleines Beispiel.</a:t>
            </a:r>
            <a:endParaRPr lang="de-AT" dirty="0"/>
          </a:p>
        </p:txBody>
      </p:sp>
      <p:pic>
        <p:nvPicPr>
          <p:cNvPr id="21" name="Grafik 20" descr="rhino.gif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858148" y="5715016"/>
            <a:ext cx="981080" cy="9810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Multiplizieren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AT" dirty="0" smtClean="0"/>
              <a:t>Brüche werden mit einer natürlichen Zahl multipliziert, indem man den Zähler mit der Zahl multipliziert.</a:t>
            </a:r>
          </a:p>
          <a:p>
            <a:pPr marL="0" indent="0">
              <a:buNone/>
            </a:pPr>
            <a:endParaRPr lang="de-AT" dirty="0" smtClean="0"/>
          </a:p>
          <a:p>
            <a:pPr marL="0" indent="0">
              <a:buNone/>
            </a:pPr>
            <a:r>
              <a:rPr lang="de-AT" dirty="0" smtClean="0"/>
              <a:t>Brüche werden mit Brüchen multipliziert, indem man Zähler mit Zähler und Nenner mit Nenner multipliziert.</a:t>
            </a:r>
          </a:p>
          <a:p>
            <a:pPr>
              <a:buNone/>
            </a:pPr>
            <a:endParaRPr lang="de-AT" dirty="0"/>
          </a:p>
        </p:txBody>
      </p:sp>
      <p:pic>
        <p:nvPicPr>
          <p:cNvPr id="4" name="Grafik 3" descr="rhino.gif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786710" y="5876920"/>
            <a:ext cx="981080" cy="981080"/>
          </a:xfrm>
          <a:prstGeom prst="rect">
            <a:avLst/>
          </a:prstGeom>
        </p:spPr>
      </p:pic>
      <p:sp>
        <p:nvSpPr>
          <p:cNvPr id="5" name="Ovale Legende 4"/>
          <p:cNvSpPr/>
          <p:nvPr/>
        </p:nvSpPr>
        <p:spPr>
          <a:xfrm>
            <a:off x="4000496" y="5357826"/>
            <a:ext cx="3571900" cy="876284"/>
          </a:xfrm>
          <a:prstGeom prst="wedgeEllipseCallout">
            <a:avLst>
              <a:gd name="adj1" fmla="val 56736"/>
              <a:gd name="adj2" fmla="val 65525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AT" dirty="0" smtClean="0"/>
              <a:t>Zur Verdeutlichung ein kleines Beispiel</a:t>
            </a:r>
            <a:endParaRPr lang="de-A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Beispiel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428728" y="1617681"/>
            <a:ext cx="7258072" cy="4525963"/>
          </a:xfrm>
        </p:spPr>
        <p:txBody>
          <a:bodyPr/>
          <a:lstStyle/>
          <a:p>
            <a:pPr>
              <a:buNone/>
            </a:pPr>
            <a:r>
              <a:rPr lang="de-AT" dirty="0" smtClean="0"/>
              <a:t>Multiplikation mit ganzen Zahlen:</a:t>
            </a:r>
          </a:p>
          <a:p>
            <a:pPr>
              <a:buNone/>
            </a:pPr>
            <a:endParaRPr lang="de-AT" dirty="0" smtClean="0"/>
          </a:p>
          <a:p>
            <a:pPr>
              <a:buNone/>
            </a:pPr>
            <a:endParaRPr lang="de-AT" dirty="0" smtClean="0"/>
          </a:p>
          <a:p>
            <a:pPr>
              <a:buNone/>
            </a:pPr>
            <a:r>
              <a:rPr lang="de-AT" dirty="0" smtClean="0"/>
              <a:t>Multiplikation mit Brüchen:</a:t>
            </a:r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AT"/>
          </a:p>
        </p:txBody>
      </p:sp>
      <p:pic>
        <p:nvPicPr>
          <p:cNvPr id="20481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71604" y="4071942"/>
            <a:ext cx="2724150" cy="866775"/>
          </a:xfrm>
          <a:prstGeom prst="rect">
            <a:avLst/>
          </a:prstGeom>
          <a:noFill/>
        </p:spPr>
      </p:pic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0" y="1323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AT"/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0" y="1323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48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AT"/>
          </a:p>
        </p:txBody>
      </p:sp>
      <p:sp>
        <p:nvSpPr>
          <p:cNvPr id="20490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AT"/>
          </a:p>
        </p:txBody>
      </p:sp>
      <p:pic>
        <p:nvPicPr>
          <p:cNvPr id="20489" name="Picture 9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71604" y="2357430"/>
            <a:ext cx="2847975" cy="876300"/>
          </a:xfrm>
          <a:prstGeom prst="rect">
            <a:avLst/>
          </a:prstGeom>
          <a:noFill/>
        </p:spPr>
      </p:pic>
      <p:sp>
        <p:nvSpPr>
          <p:cNvPr id="20491" name="Rectangle 11"/>
          <p:cNvSpPr>
            <a:spLocks noChangeArrowheads="1"/>
          </p:cNvSpPr>
          <p:nvPr/>
        </p:nvSpPr>
        <p:spPr bwMode="auto">
          <a:xfrm>
            <a:off x="0" y="1333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5" name="Grafik 14" descr="rhino.gif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786710" y="5876920"/>
            <a:ext cx="981080" cy="981080"/>
          </a:xfrm>
          <a:prstGeom prst="rect">
            <a:avLst/>
          </a:prstGeom>
        </p:spPr>
      </p:pic>
      <p:sp>
        <p:nvSpPr>
          <p:cNvPr id="16" name="Ovale Legende 15"/>
          <p:cNvSpPr/>
          <p:nvPr/>
        </p:nvSpPr>
        <p:spPr>
          <a:xfrm>
            <a:off x="2428860" y="5357826"/>
            <a:ext cx="5143536" cy="876284"/>
          </a:xfrm>
          <a:prstGeom prst="wedgeEllipseCallout">
            <a:avLst>
              <a:gd name="adj1" fmla="val 56736"/>
              <a:gd name="adj2" fmla="val 65525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AT" dirty="0" smtClean="0"/>
              <a:t>Nun zum letzten Punkt der Bruchrechnungsregeln. Die Division.</a:t>
            </a:r>
            <a:endParaRPr lang="de-A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Dividieren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AT" dirty="0" smtClean="0"/>
              <a:t>Brüche werden durch eine natürliche Zahl dividiert, indem man den Nenner mit der Zahl multipliziert und den Zähler beibehält.</a:t>
            </a:r>
          </a:p>
          <a:p>
            <a:pPr marL="0" indent="0">
              <a:buNone/>
            </a:pPr>
            <a:r>
              <a:rPr lang="de-AT" dirty="0" smtClean="0"/>
              <a:t>Brüche werden durch einen Bruch dividiert, indem man den ersten Bruch mit dem Kehrwert des zweiten Bruches multipliziert.</a:t>
            </a:r>
          </a:p>
          <a:p>
            <a:pPr>
              <a:buNone/>
            </a:pPr>
            <a:endParaRPr lang="de-AT" dirty="0"/>
          </a:p>
        </p:txBody>
      </p:sp>
      <p:pic>
        <p:nvPicPr>
          <p:cNvPr id="4" name="Grafik 3" descr="rhino.gif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786710" y="5876920"/>
            <a:ext cx="981080" cy="981080"/>
          </a:xfrm>
          <a:prstGeom prst="rect">
            <a:avLst/>
          </a:prstGeom>
        </p:spPr>
      </p:pic>
      <p:sp>
        <p:nvSpPr>
          <p:cNvPr id="5" name="Ovale Legende 4"/>
          <p:cNvSpPr/>
          <p:nvPr/>
        </p:nvSpPr>
        <p:spPr>
          <a:xfrm>
            <a:off x="4000496" y="5286388"/>
            <a:ext cx="3571900" cy="947722"/>
          </a:xfrm>
          <a:prstGeom prst="wedgeEllipseCallout">
            <a:avLst>
              <a:gd name="adj1" fmla="val 57142"/>
              <a:gd name="adj2" fmla="val 4714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AT" dirty="0" smtClean="0"/>
              <a:t>Der Kehrwert wird gebildet, indem man den Nenner mit dem Zähler vertauscht.</a:t>
            </a:r>
            <a:endParaRPr lang="de-A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ratio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272</Words>
  <Application>Microsoft Office PowerPoint</Application>
  <PresentationFormat>Bildschirmpräsentation (4:3)</PresentationFormat>
  <Paragraphs>57</Paragraphs>
  <Slides>11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2" baseType="lpstr">
      <vt:lpstr>Moderation</vt:lpstr>
      <vt:lpstr>Bruchrechenregeln</vt:lpstr>
      <vt:lpstr>Inhaltsverzeichneis</vt:lpstr>
      <vt:lpstr>Erweitern/Kürzen</vt:lpstr>
      <vt:lpstr>Beispiel</vt:lpstr>
      <vt:lpstr>Addieren/subtrahieren</vt:lpstr>
      <vt:lpstr>Beispiel</vt:lpstr>
      <vt:lpstr>Multiplizieren</vt:lpstr>
      <vt:lpstr>Beispiel</vt:lpstr>
      <vt:lpstr>Dividieren</vt:lpstr>
      <vt:lpstr>Beispiel</vt:lpstr>
      <vt:lpstr>Folie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Melanie</dc:creator>
  <cp:lastModifiedBy>Melanie</cp:lastModifiedBy>
  <cp:revision>23</cp:revision>
  <dcterms:created xsi:type="dcterms:W3CDTF">2011-02-19T18:28:25Z</dcterms:created>
  <dcterms:modified xsi:type="dcterms:W3CDTF">2012-04-11T11:49:36Z</dcterms:modified>
</cp:coreProperties>
</file>