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9144000" cy="6858000" type="screen4x3"/>
  <p:notesSz cx="6797675" cy="98742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914" y="-6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0E5235-EBFA-489B-9C9E-B9677CEE2680}" type="datetimeFigureOut">
              <a:rPr lang="de-AT" smtClean="0"/>
              <a:pPr/>
              <a:t>12.04.2012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8B67EE-D1AF-49FD-A50B-3E98F5C86A45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139032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D67E2-ECBA-4985-9B49-2503F9D1B12D}" type="datetimeFigureOut">
              <a:rPr lang="de-AT" smtClean="0"/>
              <a:pPr/>
              <a:t>12.04.2012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1004A-1E8D-4D6F-937C-56A1B93B5A1E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50960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1004A-1E8D-4D6F-937C-56A1B93B5A1E}" type="slidenum">
              <a:rPr lang="de-AT" smtClean="0"/>
              <a:pPr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972234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1004A-1E8D-4D6F-937C-56A1B93B5A1E}" type="slidenum">
              <a:rPr lang="de-AT" smtClean="0"/>
              <a:pPr/>
              <a:t>2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24403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1004A-1E8D-4D6F-937C-56A1B93B5A1E}" type="slidenum">
              <a:rPr lang="de-AT" smtClean="0"/>
              <a:pPr/>
              <a:t>3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81184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1004A-1E8D-4D6F-937C-56A1B93B5A1E}" type="slidenum">
              <a:rPr lang="de-AT" smtClean="0"/>
              <a:pPr/>
              <a:t>4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145261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1004A-1E8D-4D6F-937C-56A1B93B5A1E}" type="slidenum">
              <a:rPr lang="de-AT" smtClean="0"/>
              <a:pPr/>
              <a:t>5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080683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1004A-1E8D-4D6F-937C-56A1B93B5A1E}" type="slidenum">
              <a:rPr lang="de-AT" smtClean="0"/>
              <a:pPr/>
              <a:t>6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493691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1004A-1E8D-4D6F-937C-56A1B93B5A1E}" type="slidenum">
              <a:rPr lang="de-AT" smtClean="0"/>
              <a:pPr/>
              <a:t>7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49587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ec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htec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htec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htec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htec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Abgerundetes Rechtec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Abgerundetes Rechtec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htec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htec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E947230-B80E-48CE-9B4C-4A5673FBE954}" type="datetimeFigureOut">
              <a:rPr lang="de-AT" smtClean="0"/>
              <a:pPr/>
              <a:t>12.04.2012</a:t>
            </a:fld>
            <a:endParaRPr lang="de-AT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de-AT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61C6A21-2399-4BC4-8D69-B86BB58405B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47230-B80E-48CE-9B4C-4A5673FBE954}" type="datetimeFigureOut">
              <a:rPr lang="de-AT" smtClean="0"/>
              <a:pPr/>
              <a:t>12.04.2012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C6A21-2399-4BC4-8D69-B86BB58405B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47230-B80E-48CE-9B4C-4A5673FBE954}" type="datetimeFigureOut">
              <a:rPr lang="de-AT" smtClean="0"/>
              <a:pPr/>
              <a:t>12.04.2012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C6A21-2399-4BC4-8D69-B86BB58405B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47230-B80E-48CE-9B4C-4A5673FBE954}" type="datetimeFigureOut">
              <a:rPr lang="de-AT" smtClean="0"/>
              <a:pPr/>
              <a:t>12.04.2012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C6A21-2399-4BC4-8D69-B86BB58405B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47230-B80E-48CE-9B4C-4A5673FBE954}" type="datetimeFigureOut">
              <a:rPr lang="de-AT" smtClean="0"/>
              <a:pPr/>
              <a:t>12.04.2012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C6A21-2399-4BC4-8D69-B86BB58405B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47230-B80E-48CE-9B4C-4A5673FBE954}" type="datetimeFigureOut">
              <a:rPr lang="de-AT" smtClean="0"/>
              <a:pPr/>
              <a:t>12.04.2012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C6A21-2399-4BC4-8D69-B86BB58405B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6" name="Datumsplatzhalt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E947230-B80E-48CE-9B4C-4A5673FBE954}" type="datetimeFigureOut">
              <a:rPr lang="de-AT" smtClean="0"/>
              <a:pPr/>
              <a:t>12.04.2012</a:t>
            </a:fld>
            <a:endParaRPr lang="de-AT"/>
          </a:p>
        </p:txBody>
      </p:sp>
      <p:sp>
        <p:nvSpPr>
          <p:cNvPr id="27" name="Foliennummernplatzhalt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61C6A21-2399-4BC4-8D69-B86BB58405B1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28" name="Fußzeilenplatzhalt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E947230-B80E-48CE-9B4C-4A5673FBE954}" type="datetimeFigureOut">
              <a:rPr lang="de-AT" smtClean="0"/>
              <a:pPr/>
              <a:t>12.04.2012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61C6A21-2399-4BC4-8D69-B86BB58405B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47230-B80E-48CE-9B4C-4A5673FBE954}" type="datetimeFigureOut">
              <a:rPr lang="de-AT" smtClean="0"/>
              <a:pPr/>
              <a:t>12.04.2012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C6A21-2399-4BC4-8D69-B86BB58405B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47230-B80E-48CE-9B4C-4A5673FBE954}" type="datetimeFigureOut">
              <a:rPr lang="de-AT" smtClean="0"/>
              <a:pPr/>
              <a:t>12.04.2012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C6A21-2399-4BC4-8D69-B86BB58405B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47230-B80E-48CE-9B4C-4A5673FBE954}" type="datetimeFigureOut">
              <a:rPr lang="de-AT" smtClean="0"/>
              <a:pPr/>
              <a:t>12.04.2012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C6A21-2399-4BC4-8D69-B86BB58405B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htec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htec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htec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htec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htec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Abgerundetes Rechtec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Abgerundetes Rechtec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htec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htec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htec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htec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htec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htec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E947230-B80E-48CE-9B4C-4A5673FBE954}" type="datetimeFigureOut">
              <a:rPr lang="de-AT" smtClean="0"/>
              <a:pPr/>
              <a:t>12.04.2012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de-AT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61C6A21-2399-4BC4-8D69-B86BB58405B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 rot="21081737">
            <a:off x="-65142" y="775669"/>
            <a:ext cx="9144000" cy="1667048"/>
          </a:xfrm>
        </p:spPr>
        <p:txBody>
          <a:bodyPr>
            <a:normAutofit/>
          </a:bodyPr>
          <a:lstStyle/>
          <a:p>
            <a:pPr algn="ctr"/>
            <a:r>
              <a:rPr lang="de-AT" sz="6000" dirty="0" smtClean="0"/>
              <a:t>Exponentialgleichung</a:t>
            </a:r>
            <a:endParaRPr lang="de-AT" sz="60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0" y="6309320"/>
            <a:ext cx="4953000" cy="1752600"/>
          </a:xfrm>
        </p:spPr>
        <p:txBody>
          <a:bodyPr/>
          <a:lstStyle/>
          <a:p>
            <a:r>
              <a:rPr lang="de-AT" dirty="0" smtClean="0"/>
              <a:t>Djordjevic Aleksandar</a:t>
            </a:r>
            <a:endParaRPr lang="de-AT" dirty="0"/>
          </a:p>
        </p:txBody>
      </p:sp>
      <p:pic>
        <p:nvPicPr>
          <p:cNvPr id="61444" name="Picture 4" descr="http://wirtschaftslexikon.gabler.de/graphs/29/7062_compact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2564904"/>
            <a:ext cx="5927981" cy="42930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1066800"/>
          </a:xfrm>
        </p:spPr>
        <p:txBody>
          <a:bodyPr>
            <a:normAutofit/>
          </a:bodyPr>
          <a:lstStyle/>
          <a:p>
            <a:r>
              <a:rPr lang="de-AT" sz="5400" dirty="0" smtClean="0"/>
              <a:t>Inhalt</a:t>
            </a:r>
            <a:endParaRPr lang="de-AT" sz="5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3528" y="1772816"/>
            <a:ext cx="8229600" cy="4653136"/>
          </a:xfrm>
        </p:spPr>
        <p:txBody>
          <a:bodyPr>
            <a:normAutofit/>
          </a:bodyPr>
          <a:lstStyle/>
          <a:p>
            <a:r>
              <a:rPr lang="de-AT" sz="4000" dirty="0" smtClean="0"/>
              <a:t>Logarithmen</a:t>
            </a:r>
          </a:p>
          <a:p>
            <a:r>
              <a:rPr lang="de-AT" sz="4000" dirty="0" smtClean="0"/>
              <a:t>Rechengesetze für Logarithmen</a:t>
            </a:r>
          </a:p>
          <a:p>
            <a:r>
              <a:rPr lang="de-AT" sz="4000" dirty="0" smtClean="0"/>
              <a:t>Exponentialgleichung</a:t>
            </a:r>
            <a:endParaRPr lang="de-AT" sz="4000" dirty="0"/>
          </a:p>
        </p:txBody>
      </p:sp>
      <p:pic>
        <p:nvPicPr>
          <p:cNvPr id="13314" name="Picture 2" descr="http://rechneronline.de/img/logarithmu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3717032"/>
            <a:ext cx="2852936" cy="2852936"/>
          </a:xfrm>
          <a:prstGeom prst="rect">
            <a:avLst/>
          </a:prstGeom>
          <a:noFill/>
        </p:spPr>
      </p:pic>
      <p:pic>
        <p:nvPicPr>
          <p:cNvPr id="5" name="Picture 3" descr="C:\Users\Jelena\AppData\Local\Microsoft\Windows\Temporary Internet Files\Content.IE5\1KTSPW06\MC900433817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669321">
            <a:off x="1516341" y="3973741"/>
            <a:ext cx="2222526" cy="22225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1224136"/>
          </a:xfrm>
        </p:spPr>
        <p:txBody>
          <a:bodyPr>
            <a:normAutofit/>
          </a:bodyPr>
          <a:lstStyle/>
          <a:p>
            <a:r>
              <a:rPr lang="de-AT" sz="5400" dirty="0" smtClean="0"/>
              <a:t>Logarithmen</a:t>
            </a:r>
            <a:endParaRPr lang="de-AT" sz="5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772816"/>
            <a:ext cx="8064896" cy="4824536"/>
          </a:xfrm>
        </p:spPr>
        <p:txBody>
          <a:bodyPr/>
          <a:lstStyle/>
          <a:p>
            <a:pPr>
              <a:buNone/>
            </a:pPr>
            <a:r>
              <a:rPr lang="de-AT" dirty="0" smtClean="0"/>
              <a:t>   </a:t>
            </a:r>
            <a:r>
              <a:rPr lang="de-AT" sz="2400" dirty="0" smtClean="0"/>
              <a:t>Man braucht Logarithmen zum Lösen von Exponentialgleichungen. (=Gleichungen, bei denen die Variable im Exponenten steht)</a:t>
            </a:r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r>
              <a:rPr lang="de-AT" sz="2400" dirty="0" smtClean="0"/>
              <a:t>Meist wird mit dem natürlichen Logarithmus</a:t>
            </a:r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r>
              <a:rPr lang="de-AT" sz="2400" dirty="0"/>
              <a:t>o</a:t>
            </a:r>
            <a:r>
              <a:rPr lang="de-AT" sz="2400" dirty="0" smtClean="0"/>
              <a:t>der mit dem Zehnerlogarithmus gerechnet</a:t>
            </a:r>
            <a:r>
              <a:rPr lang="de-AT" dirty="0" smtClean="0"/>
              <a:t>.</a:t>
            </a:r>
            <a:endParaRPr lang="de-AT" dirty="0"/>
          </a:p>
        </p:txBody>
      </p:sp>
      <p:sp>
        <p:nvSpPr>
          <p:cNvPr id="4" name="Rechteck 3"/>
          <p:cNvSpPr/>
          <p:nvPr/>
        </p:nvSpPr>
        <p:spPr>
          <a:xfrm>
            <a:off x="755576" y="3933056"/>
            <a:ext cx="3168352" cy="86409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3600" dirty="0" smtClean="0"/>
              <a:t>ln …… Basis e</a:t>
            </a:r>
            <a:endParaRPr lang="de-AT" sz="3600" dirty="0"/>
          </a:p>
        </p:txBody>
      </p:sp>
      <p:sp>
        <p:nvSpPr>
          <p:cNvPr id="5" name="Rechteck 4"/>
          <p:cNvSpPr/>
          <p:nvPr/>
        </p:nvSpPr>
        <p:spPr>
          <a:xfrm>
            <a:off x="755576" y="5373216"/>
            <a:ext cx="3564396" cy="86409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3600" dirty="0" smtClean="0"/>
              <a:t>log …… Basis 10 </a:t>
            </a:r>
            <a:endParaRPr lang="de-AT" sz="3600" dirty="0"/>
          </a:p>
        </p:txBody>
      </p:sp>
      <p:sp>
        <p:nvSpPr>
          <p:cNvPr id="8" name="Ovale Legende 7"/>
          <p:cNvSpPr/>
          <p:nvPr/>
        </p:nvSpPr>
        <p:spPr>
          <a:xfrm>
            <a:off x="5148064" y="5229200"/>
            <a:ext cx="3995936" cy="1368152"/>
          </a:xfrm>
          <a:prstGeom prst="wedgeEllipseCallout">
            <a:avLst>
              <a:gd name="adj1" fmla="val -40524"/>
              <a:gd name="adj2" fmla="val 60859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Beides kann in den Taschenrechner eingegeben werden. Nur nicht mit einander mischen!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229600" cy="1224136"/>
          </a:xfrm>
        </p:spPr>
        <p:txBody>
          <a:bodyPr>
            <a:normAutofit/>
          </a:bodyPr>
          <a:lstStyle/>
          <a:p>
            <a:r>
              <a:rPr lang="de-AT" sz="5400" dirty="0" smtClean="0"/>
              <a:t>Rechenregeln</a:t>
            </a:r>
            <a:endParaRPr lang="de-AT" sz="5400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395536" y="2276872"/>
            <a:ext cx="5410944" cy="81953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buNone/>
            </a:pPr>
            <a:r>
              <a:rPr lang="de-AT" sz="3600" dirty="0" smtClean="0"/>
              <a:t>log (u*v) = log u + log v</a:t>
            </a:r>
            <a:endParaRPr lang="de-AT" sz="3600" dirty="0"/>
          </a:p>
        </p:txBody>
      </p:sp>
      <p:sp>
        <p:nvSpPr>
          <p:cNvPr id="5" name="Inhaltsplatzhalter 3"/>
          <p:cNvSpPr txBox="1">
            <a:spLocks/>
          </p:cNvSpPr>
          <p:nvPr/>
        </p:nvSpPr>
        <p:spPr>
          <a:xfrm>
            <a:off x="395536" y="3545568"/>
            <a:ext cx="5410944" cy="81953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rtlCol="0" anchor="ctr">
            <a:normAutofit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de-AT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 (u/v) = log u - log v</a:t>
            </a:r>
            <a:endParaRPr kumimoji="0" lang="de-AT" sz="36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Inhaltsplatzhalter 3"/>
          <p:cNvSpPr txBox="1">
            <a:spLocks/>
          </p:cNvSpPr>
          <p:nvPr/>
        </p:nvSpPr>
        <p:spPr>
          <a:xfrm>
            <a:off x="395536" y="4841712"/>
            <a:ext cx="4896544" cy="81953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rtlCol="0" anchor="ctr">
            <a:normAutofit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de-AT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 (</a:t>
            </a:r>
            <a:r>
              <a:rPr kumimoji="0" lang="de-AT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u^n</a:t>
            </a:r>
            <a:r>
              <a:rPr kumimoji="0" lang="de-AT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= n</a:t>
            </a:r>
            <a:r>
              <a:rPr kumimoji="0" lang="de-AT" sz="3600" b="0" i="0" u="none" strike="noStrike" kern="120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*</a:t>
            </a:r>
            <a:r>
              <a:rPr kumimoji="0" lang="de-AT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 u</a:t>
            </a:r>
            <a:endParaRPr kumimoji="0" lang="de-AT" sz="36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Ovale Legende 6"/>
          <p:cNvSpPr/>
          <p:nvPr/>
        </p:nvSpPr>
        <p:spPr>
          <a:xfrm>
            <a:off x="6012160" y="4293096"/>
            <a:ext cx="2736304" cy="1944216"/>
          </a:xfrm>
          <a:prstGeom prst="wedgeEllipseCallout">
            <a:avLst>
              <a:gd name="adj1" fmla="val -50365"/>
              <a:gd name="adj2" fmla="val 52375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Diese Regeln sind wichtig für das Lösen von Exponential</a:t>
            </a:r>
          </a:p>
          <a:p>
            <a:pPr algn="ctr"/>
            <a:r>
              <a:rPr lang="de-AT" dirty="0" smtClean="0"/>
              <a:t>-gleichungen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1152128"/>
          </a:xfrm>
        </p:spPr>
        <p:txBody>
          <a:bodyPr>
            <a:normAutofit/>
          </a:bodyPr>
          <a:lstStyle/>
          <a:p>
            <a:r>
              <a:rPr lang="de-AT" sz="5400" dirty="0" smtClean="0"/>
              <a:t>Beispiel</a:t>
            </a:r>
            <a:endParaRPr lang="de-AT" sz="5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1700808"/>
            <a:ext cx="8435280" cy="48691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de-AT" b="1" dirty="0" smtClean="0"/>
              <a:t>5^2x =4*3^x – 5^2x-1          </a:t>
            </a:r>
            <a:r>
              <a:rPr lang="de-AT" sz="3600" dirty="0" smtClean="0">
                <a:latin typeface="+mj-lt"/>
              </a:rPr>
              <a:t>I</a:t>
            </a:r>
            <a:r>
              <a:rPr lang="de-AT" dirty="0" smtClean="0"/>
              <a:t> + 5^2x-1 </a:t>
            </a:r>
          </a:p>
          <a:p>
            <a:pPr>
              <a:buNone/>
            </a:pPr>
            <a:r>
              <a:rPr lang="de-AT" dirty="0" smtClean="0">
                <a:sym typeface="Wingdings" pitchFamily="2" charset="2"/>
              </a:rPr>
              <a:t>   </a:t>
            </a:r>
            <a:r>
              <a:rPr lang="de-AT" dirty="0" smtClean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</a:t>
            </a:r>
            <a:r>
              <a:rPr lang="de-AT" sz="2000" dirty="0" smtClean="0">
                <a:sym typeface="Wingdings" pitchFamily="2" charset="2"/>
              </a:rPr>
              <a:t>Nun muss man die Terme mit derselben Basis </a:t>
            </a:r>
          </a:p>
          <a:p>
            <a:pPr>
              <a:buNone/>
            </a:pPr>
            <a:r>
              <a:rPr lang="de-AT" sz="2000" dirty="0" smtClean="0">
                <a:sym typeface="Wingdings" pitchFamily="2" charset="2"/>
              </a:rPr>
              <a:t>	auf eine Seite bringen.</a:t>
            </a:r>
          </a:p>
          <a:p>
            <a:pPr>
              <a:buNone/>
            </a:pPr>
            <a:r>
              <a:rPr lang="de-AT" dirty="0" smtClean="0"/>
              <a:t>5^2x + 5^2x-1 =4*3^x</a:t>
            </a:r>
          </a:p>
          <a:p>
            <a:pPr>
              <a:buNone/>
            </a:pPr>
            <a:r>
              <a:rPr lang="de-AT" dirty="0" smtClean="0"/>
              <a:t>   </a:t>
            </a:r>
            <a:r>
              <a:rPr lang="de-AT" dirty="0" smtClean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 </a:t>
            </a:r>
            <a:r>
              <a:rPr lang="de-AT" sz="2000" dirty="0" smtClean="0">
                <a:sym typeface="Wingdings" pitchFamily="2" charset="2"/>
              </a:rPr>
              <a:t>Nun kann man herausheben.</a:t>
            </a:r>
            <a:endParaRPr lang="de-AT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de-AT" dirty="0" smtClean="0"/>
              <a:t>5^2x  *(1 + 5^-1) = 4*3^x</a:t>
            </a:r>
          </a:p>
          <a:p>
            <a:pPr>
              <a:buNone/>
            </a:pPr>
            <a:r>
              <a:rPr lang="de-AT" dirty="0" smtClean="0"/>
              <a:t>5^2x *1,2 = 4*3^x</a:t>
            </a:r>
          </a:p>
          <a:p>
            <a:pPr>
              <a:buNone/>
            </a:pPr>
            <a:r>
              <a:rPr lang="de-AT" dirty="0" smtClean="0"/>
              <a:t>   </a:t>
            </a:r>
            <a:r>
              <a:rPr lang="de-AT" dirty="0" smtClean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</a:t>
            </a:r>
            <a:r>
              <a:rPr lang="de-AT" dirty="0" smtClean="0">
                <a:sym typeface="Wingdings" pitchFamily="2" charset="2"/>
              </a:rPr>
              <a:t> </a:t>
            </a:r>
            <a:r>
              <a:rPr lang="de-AT" sz="2000" dirty="0" smtClean="0">
                <a:sym typeface="Wingdings" pitchFamily="2" charset="2"/>
              </a:rPr>
              <a:t>Nun muss man beide Seiten logarithmieren, und dabei sollte man auf die Rechengesetze achten.</a:t>
            </a:r>
            <a:endParaRPr lang="de-AT" sz="2000" dirty="0" smtClean="0"/>
          </a:p>
          <a:p>
            <a:pPr>
              <a:buNone/>
            </a:pPr>
            <a:r>
              <a:rPr lang="de-AT" dirty="0" smtClean="0"/>
              <a:t>2x*log5 + log1,2 = log4 + x*log3</a:t>
            </a:r>
          </a:p>
          <a:p>
            <a:pPr>
              <a:buNone/>
            </a:pPr>
            <a:r>
              <a:rPr lang="de-AT" dirty="0" smtClean="0"/>
              <a:t>   </a:t>
            </a:r>
            <a:r>
              <a:rPr lang="de-AT" dirty="0" smtClean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</a:t>
            </a:r>
            <a:r>
              <a:rPr lang="de-AT" dirty="0" smtClean="0">
                <a:sym typeface="Wingdings" pitchFamily="2" charset="2"/>
              </a:rPr>
              <a:t> </a:t>
            </a:r>
            <a:r>
              <a:rPr lang="de-AT" sz="2000" dirty="0" smtClean="0">
                <a:sym typeface="Wingdings" pitchFamily="2" charset="2"/>
              </a:rPr>
              <a:t>Nun muss man x auf eine Seite bringen.</a:t>
            </a:r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endParaRPr lang="de-AT" dirty="0"/>
          </a:p>
        </p:txBody>
      </p:sp>
      <p:pic>
        <p:nvPicPr>
          <p:cNvPr id="4" name="Picture 2" descr="C:\Users\Jelena\AppData\Local\Microsoft\Windows\Temporary Internet Files\Content.IE5\4LWC3UZ8\MC90043441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659017">
            <a:off x="7289382" y="1593219"/>
            <a:ext cx="1276304" cy="14358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3528" y="1628800"/>
            <a:ext cx="8363272" cy="4945736"/>
          </a:xfrm>
        </p:spPr>
        <p:txBody>
          <a:bodyPr/>
          <a:lstStyle/>
          <a:p>
            <a:pPr>
              <a:buNone/>
            </a:pPr>
            <a:r>
              <a:rPr lang="de-AT" dirty="0" smtClean="0"/>
              <a:t>2x*log5 – x*log3 = log4 – log1,2</a:t>
            </a:r>
          </a:p>
          <a:p>
            <a:pPr>
              <a:buNone/>
            </a:pPr>
            <a:r>
              <a:rPr lang="de-AT" dirty="0" smtClean="0"/>
              <a:t>  </a:t>
            </a:r>
            <a:r>
              <a:rPr lang="de-AT" dirty="0" smtClean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</a:t>
            </a:r>
            <a:r>
              <a:rPr lang="de-AT" dirty="0" smtClean="0">
                <a:sym typeface="Wingdings" pitchFamily="2" charset="2"/>
              </a:rPr>
              <a:t> </a:t>
            </a:r>
            <a:r>
              <a:rPr lang="de-AT" sz="2000" dirty="0" smtClean="0">
                <a:sym typeface="Wingdings" pitchFamily="2" charset="2"/>
              </a:rPr>
              <a:t>Nun  kann man x herausheben</a:t>
            </a:r>
          </a:p>
          <a:p>
            <a:pPr>
              <a:buNone/>
            </a:pPr>
            <a:r>
              <a:rPr lang="de-AT" dirty="0" smtClean="0">
                <a:sym typeface="Wingdings" pitchFamily="2" charset="2"/>
              </a:rPr>
              <a:t>x *(2log5 –log 3) = log4 – log1,2    </a:t>
            </a:r>
            <a:r>
              <a:rPr lang="de-AT" sz="3600" dirty="0" smtClean="0">
                <a:sym typeface="Wingdings" pitchFamily="2" charset="2"/>
              </a:rPr>
              <a:t> </a:t>
            </a:r>
            <a:r>
              <a:rPr lang="de-AT" sz="3600" dirty="0" smtClean="0">
                <a:latin typeface="+mj-lt"/>
                <a:sym typeface="Wingdings" pitchFamily="2" charset="2"/>
              </a:rPr>
              <a:t>I</a:t>
            </a:r>
            <a:r>
              <a:rPr lang="de-AT" dirty="0" smtClean="0">
                <a:latin typeface="+mj-lt"/>
                <a:sym typeface="Wingdings" pitchFamily="2" charset="2"/>
              </a:rPr>
              <a:t>/(</a:t>
            </a:r>
            <a:r>
              <a:rPr lang="de-AT" dirty="0" smtClean="0">
                <a:sym typeface="Wingdings" pitchFamily="2" charset="2"/>
              </a:rPr>
              <a:t>2log5 –log 3) </a:t>
            </a:r>
            <a:endParaRPr lang="de-AT" dirty="0" smtClean="0">
              <a:latin typeface="+mj-lt"/>
              <a:sym typeface="Wingdings" pitchFamily="2" charset="2"/>
            </a:endParaRPr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r>
              <a:rPr lang="de-AT" dirty="0" smtClean="0"/>
              <a:t>x =       </a:t>
            </a:r>
            <a:r>
              <a:rPr lang="de-AT" dirty="0" smtClean="0">
                <a:sym typeface="Wingdings" pitchFamily="2" charset="2"/>
              </a:rPr>
              <a:t>log4 – log1,2 	   =</a:t>
            </a:r>
          </a:p>
          <a:p>
            <a:pPr>
              <a:buNone/>
            </a:pPr>
            <a:r>
              <a:rPr lang="de-AT" dirty="0" smtClean="0">
                <a:sym typeface="Wingdings" pitchFamily="2" charset="2"/>
              </a:rPr>
              <a:t>	       2log5 –log 3</a:t>
            </a:r>
          </a:p>
          <a:p>
            <a:pPr>
              <a:buNone/>
            </a:pPr>
            <a:r>
              <a:rPr lang="de-AT" dirty="0" smtClean="0">
                <a:sym typeface="Wingdings" pitchFamily="2" charset="2"/>
              </a:rPr>
              <a:t>  </a:t>
            </a:r>
            <a:r>
              <a:rPr lang="de-AT" dirty="0" smtClean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</a:t>
            </a:r>
            <a:r>
              <a:rPr lang="de-AT" dirty="0" smtClean="0">
                <a:sym typeface="Wingdings" pitchFamily="2" charset="2"/>
              </a:rPr>
              <a:t> </a:t>
            </a:r>
            <a:r>
              <a:rPr lang="de-AT" sz="2000" dirty="0" smtClean="0">
                <a:sym typeface="Wingdings" pitchFamily="2" charset="2"/>
              </a:rPr>
              <a:t>Zuletzt in den Taschenrechner eingeben und das war es.</a:t>
            </a:r>
          </a:p>
          <a:p>
            <a:pPr>
              <a:buNone/>
            </a:pPr>
            <a:endParaRPr lang="de-AT" sz="2000" dirty="0" smtClean="0">
              <a:sym typeface="Wingdings" pitchFamily="2" charset="2"/>
            </a:endParaRPr>
          </a:p>
          <a:p>
            <a:pPr>
              <a:buNone/>
            </a:pPr>
            <a:r>
              <a:rPr lang="de-AT" dirty="0" smtClean="0">
                <a:sym typeface="Wingdings" pitchFamily="2" charset="2"/>
              </a:rPr>
              <a:t>x = </a:t>
            </a:r>
            <a:r>
              <a:rPr lang="de-AT" b="1" dirty="0" smtClean="0">
                <a:sym typeface="Wingdings" pitchFamily="2" charset="2"/>
              </a:rPr>
              <a:t>0,567841112</a:t>
            </a:r>
            <a:endParaRPr lang="de-AT" b="1" dirty="0"/>
          </a:p>
        </p:txBody>
      </p:sp>
      <p:cxnSp>
        <p:nvCxnSpPr>
          <p:cNvPr id="5" name="Gerade Verbindung 4"/>
          <p:cNvCxnSpPr/>
          <p:nvPr/>
        </p:nvCxnSpPr>
        <p:spPr>
          <a:xfrm>
            <a:off x="1115616" y="4077072"/>
            <a:ext cx="28083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e Legende 3"/>
          <p:cNvSpPr/>
          <p:nvPr/>
        </p:nvSpPr>
        <p:spPr>
          <a:xfrm>
            <a:off x="4932040" y="3356992"/>
            <a:ext cx="2736304" cy="1152127"/>
          </a:xfrm>
          <a:prstGeom prst="wedgeEllipseCallout">
            <a:avLst>
              <a:gd name="adj1" fmla="val -68437"/>
              <a:gd name="adj2" fmla="val 6705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Klammern setzen!!!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2492896"/>
            <a:ext cx="2982795" cy="3555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e Legende 4"/>
          <p:cNvSpPr/>
          <p:nvPr/>
        </p:nvSpPr>
        <p:spPr>
          <a:xfrm>
            <a:off x="3851920" y="1988840"/>
            <a:ext cx="3816424" cy="2376264"/>
          </a:xfrm>
          <a:prstGeom prst="wedgeEllipseCallout">
            <a:avLst>
              <a:gd name="adj1" fmla="val -38664"/>
              <a:gd name="adj2" fmla="val 70555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6600" dirty="0" smtClean="0"/>
              <a:t>Danke</a:t>
            </a:r>
            <a:endParaRPr lang="de-AT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hea">
  <a:themeElements>
    <a:clrScheme name="Rhea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Rhea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Rhe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0</TotalTime>
  <Words>172</Words>
  <Application>Microsoft Office PowerPoint</Application>
  <PresentationFormat>Bildschirmpräsentation (4:3)</PresentationFormat>
  <Paragraphs>51</Paragraphs>
  <Slides>7</Slides>
  <Notes>7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Rhea</vt:lpstr>
      <vt:lpstr>Exponentialgleichung</vt:lpstr>
      <vt:lpstr>Inhalt</vt:lpstr>
      <vt:lpstr>Logarithmen</vt:lpstr>
      <vt:lpstr>Rechenregeln</vt:lpstr>
      <vt:lpstr>Beispiel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Logarithmusfunktion</dc:title>
  <dc:creator>Alex</dc:creator>
  <cp:lastModifiedBy>Gabi</cp:lastModifiedBy>
  <cp:revision>22</cp:revision>
  <cp:lastPrinted>2012-01-26T13:06:55Z</cp:lastPrinted>
  <dcterms:created xsi:type="dcterms:W3CDTF">2012-01-05T17:29:34Z</dcterms:created>
  <dcterms:modified xsi:type="dcterms:W3CDTF">2012-04-12T16:28:50Z</dcterms:modified>
</cp:coreProperties>
</file>