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4DD55-FC60-4986-BE1B-CE2EBC6C7223}" type="datetimeFigureOut">
              <a:rPr lang="de-AT" smtClean="0"/>
              <a:pPr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7C69A-D1D1-4C71-8AAA-0BDBDA9E5B0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45704"/>
          </a:xfrm>
        </p:spPr>
        <p:txBody>
          <a:bodyPr>
            <a:normAutofit lnSpcReduction="10000"/>
          </a:bodyPr>
          <a:lstStyle/>
          <a:p>
            <a:r>
              <a:rPr lang="de-AT" sz="4000" b="1" dirty="0" smtClean="0"/>
              <a:t>Exponentialgleichungen</a:t>
            </a:r>
          </a:p>
          <a:p>
            <a:r>
              <a:rPr lang="de-AT" sz="4000" b="1" dirty="0" smtClean="0"/>
              <a:t>SABOVIC Iman</a:t>
            </a:r>
            <a:endParaRPr lang="de-AT" sz="4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908720"/>
            <a:ext cx="4049085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None/>
                </a:pPr>
                <a:r>
                  <a:rPr lang="de-AT" sz="2800" dirty="0" smtClean="0">
                    <a:latin typeface="Century Gothic" pitchFamily="34" charset="0"/>
                  </a:rPr>
                  <a:t>5³</a:t>
                </a:r>
                <a:r>
                  <a:rPr lang="de-AT" sz="2800" baseline="30000" dirty="0" smtClean="0">
                    <a:latin typeface="Century Gothic" pitchFamily="34" charset="0"/>
                  </a:rPr>
                  <a:t>x </a:t>
                </a:r>
                <a:r>
                  <a:rPr lang="de-AT" sz="2800" dirty="0" smtClean="0">
                    <a:latin typeface="Century Gothic" pitchFamily="34" charset="0"/>
                  </a:rPr>
                  <a:t>= 7²</a:t>
                </a:r>
                <a:r>
                  <a:rPr lang="de-AT" sz="2800" baseline="30000" dirty="0" smtClean="0">
                    <a:latin typeface="Century Gothic" pitchFamily="34" charset="0"/>
                  </a:rPr>
                  <a:t>x </a:t>
                </a:r>
                <a:r>
                  <a:rPr lang="de-AT" sz="2800" dirty="0" smtClean="0">
                    <a:latin typeface="Century Gothic" pitchFamily="34" charset="0"/>
                  </a:rPr>
                  <a:t>/log</a:t>
                </a:r>
              </a:p>
              <a:p>
                <a:pPr>
                  <a:buNone/>
                </a:pPr>
                <a:r>
                  <a:rPr lang="de-AT" sz="2800" dirty="0">
                    <a:latin typeface="Century Gothic" pitchFamily="34" charset="0"/>
                  </a:rPr>
                  <a:t>l</a:t>
                </a:r>
                <a:r>
                  <a:rPr lang="de-AT" sz="2800" dirty="0" smtClean="0">
                    <a:latin typeface="Century Gothic" pitchFamily="34" charset="0"/>
                  </a:rPr>
                  <a:t>og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AT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de-DE" sz="2800" b="0" i="1" smtClean="0">
                            <a:latin typeface="Cambria Math"/>
                          </a:rPr>
                          <m:t>5</m:t>
                        </m:r>
                      </m:e>
                      <m:sup>
                        <m:r>
                          <a:rPr lang="de-DE" sz="2800" b="0" i="1" smtClean="0">
                            <a:latin typeface="Cambria Math"/>
                          </a:rPr>
                          <m:t>3</m:t>
                        </m:r>
                        <m:r>
                          <a:rPr lang="de-DE" sz="28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de-AT" sz="2800" dirty="0" smtClean="0">
                    <a:latin typeface="Century Gothic" pitchFamily="34" charset="0"/>
                  </a:rPr>
                  <a:t> </a:t>
                </a:r>
                <a:r>
                  <a:rPr lang="de-AT" sz="2800" dirty="0" smtClean="0">
                    <a:latin typeface="Century Gothic" pitchFamily="34" charset="0"/>
                  </a:rPr>
                  <a:t>= log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AT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de-DE" sz="2800" b="0" i="1" smtClean="0">
                            <a:latin typeface="Cambria Math"/>
                          </a:rPr>
                          <m:t>7</m:t>
                        </m:r>
                      </m:e>
                      <m:sup>
                        <m:r>
                          <a:rPr lang="de-DE" sz="2800" b="0" i="1" smtClean="0">
                            <a:latin typeface="Cambria Math"/>
                          </a:rPr>
                          <m:t>2</m:t>
                        </m:r>
                        <m:r>
                          <a:rPr lang="de-DE" sz="2800" b="0" i="1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endParaRPr lang="de-AT" sz="2800" dirty="0" smtClean="0">
                  <a:latin typeface="Century Gothic" pitchFamily="34" charset="0"/>
                </a:endParaRPr>
              </a:p>
              <a:p>
                <a:pPr>
                  <a:buNone/>
                </a:pPr>
                <a:r>
                  <a:rPr lang="de-AT" sz="2800" dirty="0" smtClean="0">
                    <a:latin typeface="Century Gothic" pitchFamily="34" charset="0"/>
                  </a:rPr>
                  <a:t>3x log5 = 2x log7 / -2x log7</a:t>
                </a:r>
              </a:p>
              <a:p>
                <a:pPr>
                  <a:buNone/>
                </a:pPr>
                <a:r>
                  <a:rPr lang="de-AT" sz="2800" dirty="0" smtClean="0">
                    <a:latin typeface="Century Gothic" pitchFamily="34" charset="0"/>
                  </a:rPr>
                  <a:t>3x log 5 </a:t>
                </a:r>
                <a:r>
                  <a:rPr lang="de-AT" sz="2800" dirty="0" smtClean="0">
                    <a:latin typeface="Century Gothic" pitchFamily="34" charset="0"/>
                  </a:rPr>
                  <a:t>- </a:t>
                </a:r>
                <a:r>
                  <a:rPr lang="de-AT" sz="2800" dirty="0" smtClean="0">
                    <a:latin typeface="Century Gothic" pitchFamily="34" charset="0"/>
                  </a:rPr>
                  <a:t>2x log7 = 0</a:t>
                </a:r>
              </a:p>
              <a:p>
                <a:pPr>
                  <a:buNone/>
                </a:pPr>
                <a:r>
                  <a:rPr lang="de-AT" sz="2800" dirty="0" smtClean="0">
                    <a:latin typeface="Century Gothic" pitchFamily="34" charset="0"/>
                  </a:rPr>
                  <a:t>x (3 log 5 </a:t>
                </a:r>
                <a:r>
                  <a:rPr lang="de-AT" sz="2800" dirty="0" smtClean="0">
                    <a:latin typeface="Century Gothic" pitchFamily="34" charset="0"/>
                  </a:rPr>
                  <a:t>- </a:t>
                </a:r>
                <a:r>
                  <a:rPr lang="de-AT" sz="2800" dirty="0" smtClean="0">
                    <a:latin typeface="Century Gothic" pitchFamily="34" charset="0"/>
                  </a:rPr>
                  <a:t>2 log7) = 0</a:t>
                </a:r>
              </a:p>
              <a:p>
                <a:pPr>
                  <a:buNone/>
                </a:pPr>
                <a:r>
                  <a:rPr lang="de-AT" sz="2800" dirty="0" smtClean="0">
                    <a:latin typeface="Century Gothic" pitchFamily="34" charset="0"/>
                  </a:rPr>
                  <a:t>x </a:t>
                </a:r>
                <a:r>
                  <a:rPr lang="de-AT" sz="2800" dirty="0" smtClean="0">
                    <a:latin typeface="Century Gothic" pitchFamily="34" charset="0"/>
                  </a:rPr>
                  <a:t>=             </a:t>
                </a:r>
                <a:r>
                  <a:rPr lang="de-AT" sz="2800" dirty="0" smtClean="0">
                    <a:latin typeface="Century Gothic" pitchFamily="34" charset="0"/>
                  </a:rPr>
                  <a:t>0</a:t>
                </a:r>
              </a:p>
              <a:p>
                <a:pPr>
                  <a:buNone/>
                  <a:tabLst>
                    <a:tab pos="539750" algn="l"/>
                  </a:tabLst>
                </a:pPr>
                <a:r>
                  <a:rPr lang="de-AT" sz="2800" dirty="0">
                    <a:latin typeface="Century Gothic" pitchFamily="34" charset="0"/>
                  </a:rPr>
                  <a:t>	</a:t>
                </a:r>
                <a:r>
                  <a:rPr lang="de-AT" sz="2800" dirty="0" smtClean="0">
                    <a:latin typeface="Century Gothic" pitchFamily="34" charset="0"/>
                  </a:rPr>
                  <a:t>	(3 log5 </a:t>
                </a:r>
                <a:r>
                  <a:rPr lang="de-AT" sz="2800" dirty="0" smtClean="0">
                    <a:latin typeface="Century Gothic" pitchFamily="34" charset="0"/>
                  </a:rPr>
                  <a:t>- </a:t>
                </a:r>
                <a:r>
                  <a:rPr lang="de-AT" sz="2800" dirty="0" smtClean="0">
                    <a:latin typeface="Century Gothic" pitchFamily="34" charset="0"/>
                  </a:rPr>
                  <a:t>2 log7)</a:t>
                </a:r>
              </a:p>
              <a:p>
                <a:pPr>
                  <a:buNone/>
                  <a:tabLst>
                    <a:tab pos="539750" algn="l"/>
                  </a:tabLst>
                </a:pPr>
                <a:r>
                  <a:rPr lang="de-AT" sz="2800" b="1" u="sng" dirty="0">
                    <a:latin typeface="Century Gothic" pitchFamily="34" charset="0"/>
                  </a:rPr>
                  <a:t>x</a:t>
                </a:r>
                <a:r>
                  <a:rPr lang="de-AT" sz="2800" b="1" u="sng" dirty="0" smtClean="0">
                    <a:latin typeface="Century Gothic" pitchFamily="34" charset="0"/>
                  </a:rPr>
                  <a:t> = 0</a:t>
                </a:r>
              </a:p>
              <a:p>
                <a:pPr>
                  <a:buNone/>
                </a:pPr>
                <a:endParaRPr lang="de-AT" baseline="30000" dirty="0"/>
              </a:p>
            </p:txBody>
          </p:sp>
        </mc:Choice>
        <mc:Fallback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34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861048"/>
            <a:ext cx="3468042" cy="2596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Gerade Verbindung 5"/>
          <p:cNvCxnSpPr/>
          <p:nvPr/>
        </p:nvCxnSpPr>
        <p:spPr>
          <a:xfrm>
            <a:off x="1043608" y="4653136"/>
            <a:ext cx="273630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9" name="Gruppieren 8"/>
          <p:cNvGrpSpPr/>
          <p:nvPr/>
        </p:nvGrpSpPr>
        <p:grpSpPr>
          <a:xfrm>
            <a:off x="5364088" y="764704"/>
            <a:ext cx="3203848" cy="2880320"/>
            <a:chOff x="5364088" y="764704"/>
            <a:chExt cx="3203848" cy="2880320"/>
          </a:xfrm>
        </p:grpSpPr>
        <p:sp>
          <p:nvSpPr>
            <p:cNvPr id="7" name="Ovale Legende 6"/>
            <p:cNvSpPr/>
            <p:nvPr/>
          </p:nvSpPr>
          <p:spPr>
            <a:xfrm>
              <a:off x="5364088" y="764704"/>
              <a:ext cx="3203848" cy="2880320"/>
            </a:xfrm>
            <a:prstGeom prst="wedgeEllipseCallou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AT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5652120" y="1484784"/>
              <a:ext cx="2880320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1400" b="1" dirty="0" smtClean="0">
                  <a:latin typeface="Century Gothic" pitchFamily="34" charset="0"/>
                  <a:sym typeface="Wingdings" pitchFamily="2" charset="2"/>
                </a:rPr>
                <a:t>log kann mit Tasten in den Taschenrechner eingegeben werden. </a:t>
              </a:r>
            </a:p>
            <a:p>
              <a:endParaRPr lang="de-AT" sz="1400" b="1" dirty="0" smtClean="0">
                <a:latin typeface="Century Gothic" pitchFamily="34" charset="0"/>
                <a:sym typeface="Wingdings" pitchFamily="2" charset="2"/>
              </a:endParaRPr>
            </a:p>
            <a:p>
              <a:r>
                <a:rPr lang="de-AT" sz="1400" b="1" dirty="0" smtClean="0">
                  <a:latin typeface="Century Gothic" pitchFamily="34" charset="0"/>
                  <a:sym typeface="Wingdings" pitchFamily="2" charset="2"/>
                </a:rPr>
                <a:t>Dividiert man 0 durch einen Nenner, ist das Ergebnis automatisch 0. </a:t>
              </a:r>
              <a:endParaRPr lang="de-AT" sz="1400" b="1" dirty="0">
                <a:latin typeface="Century Gothic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AT" sz="2000" dirty="0" smtClean="0">
                <a:latin typeface="Century Gothic" pitchFamily="34" charset="0"/>
              </a:rPr>
              <a:t>2</a:t>
            </a:r>
            <a:r>
              <a:rPr lang="de-AT" sz="2000" baseline="30000" dirty="0" smtClean="0">
                <a:latin typeface="Century Gothic" pitchFamily="34" charset="0"/>
              </a:rPr>
              <a:t>5x+1</a:t>
            </a:r>
            <a:r>
              <a:rPr lang="de-AT" sz="2000" dirty="0" smtClean="0">
                <a:latin typeface="Century Gothic" pitchFamily="34" charset="0"/>
              </a:rPr>
              <a:t> = 3</a:t>
            </a:r>
            <a:r>
              <a:rPr lang="de-AT" sz="2000" baseline="30000" dirty="0" smtClean="0">
                <a:latin typeface="Century Gothic" pitchFamily="34" charset="0"/>
              </a:rPr>
              <a:t>4x</a:t>
            </a:r>
            <a:r>
              <a:rPr lang="de-AT" sz="2000" dirty="0" smtClean="0">
                <a:latin typeface="Century Gothic" pitchFamily="34" charset="0"/>
              </a:rPr>
              <a:t> /log</a:t>
            </a:r>
          </a:p>
          <a:p>
            <a:pPr>
              <a:buNone/>
            </a:pPr>
            <a:r>
              <a:rPr lang="de-AT" sz="2000" dirty="0">
                <a:latin typeface="Century Gothic" pitchFamily="34" charset="0"/>
              </a:rPr>
              <a:t>l</a:t>
            </a:r>
            <a:r>
              <a:rPr lang="de-AT" sz="2000" dirty="0" smtClean="0">
                <a:latin typeface="Century Gothic" pitchFamily="34" charset="0"/>
              </a:rPr>
              <a:t>og 2</a:t>
            </a:r>
            <a:r>
              <a:rPr lang="de-AT" sz="2000" baseline="30000" dirty="0" smtClean="0">
                <a:latin typeface="Century Gothic" pitchFamily="34" charset="0"/>
              </a:rPr>
              <a:t>5x+1</a:t>
            </a:r>
            <a:r>
              <a:rPr lang="de-AT" sz="2000" dirty="0" smtClean="0">
                <a:latin typeface="Century Gothic" pitchFamily="34" charset="0"/>
              </a:rPr>
              <a:t> = log 3</a:t>
            </a:r>
            <a:r>
              <a:rPr lang="de-AT" sz="2000" baseline="30000" dirty="0" smtClean="0">
                <a:latin typeface="Century Gothic" pitchFamily="34" charset="0"/>
              </a:rPr>
              <a:t>4x</a:t>
            </a:r>
          </a:p>
          <a:p>
            <a:pPr>
              <a:buNone/>
            </a:pPr>
            <a:r>
              <a:rPr lang="de-AT" sz="2000" dirty="0" smtClean="0">
                <a:latin typeface="Century Gothic" pitchFamily="34" charset="0"/>
              </a:rPr>
              <a:t>(5x + 1) log 2 = 4x log 3</a:t>
            </a:r>
          </a:p>
          <a:p>
            <a:pPr>
              <a:buNone/>
            </a:pPr>
            <a:r>
              <a:rPr lang="de-AT" sz="2000" dirty="0" smtClean="0">
                <a:latin typeface="Century Gothic" pitchFamily="34" charset="0"/>
              </a:rPr>
              <a:t>5x log2 + 1 log2 = 4x log </a:t>
            </a:r>
            <a:r>
              <a:rPr lang="de-AT" sz="2000" dirty="0" smtClean="0">
                <a:latin typeface="Century Gothic" pitchFamily="34" charset="0"/>
              </a:rPr>
              <a:t>3  </a:t>
            </a:r>
            <a:r>
              <a:rPr lang="de-AT" sz="2000" dirty="0" smtClean="0">
                <a:latin typeface="Century Gothic" pitchFamily="34" charset="0"/>
              </a:rPr>
              <a:t>/-4x log3 - log2</a:t>
            </a:r>
          </a:p>
          <a:p>
            <a:pPr>
              <a:buNone/>
            </a:pPr>
            <a:r>
              <a:rPr lang="de-AT" sz="2000" dirty="0" smtClean="0">
                <a:latin typeface="Century Gothic" pitchFamily="34" charset="0"/>
              </a:rPr>
              <a:t>5xlog2 – 4x log3 = -log2</a:t>
            </a:r>
          </a:p>
          <a:p>
            <a:pPr>
              <a:buNone/>
            </a:pPr>
            <a:r>
              <a:rPr lang="de-AT" sz="2000" dirty="0" smtClean="0">
                <a:latin typeface="Century Gothic" pitchFamily="34" charset="0"/>
              </a:rPr>
              <a:t>x (5log2 – 4 log3) = - log2 /: (5log2 – </a:t>
            </a:r>
            <a:r>
              <a:rPr lang="de-AT" sz="2000" dirty="0" smtClean="0">
                <a:latin typeface="Century Gothic" pitchFamily="34" charset="0"/>
              </a:rPr>
              <a:t>4log3</a:t>
            </a:r>
            <a:r>
              <a:rPr lang="de-AT" sz="2000" dirty="0" smtClean="0">
                <a:latin typeface="Century Gothic" pitchFamily="34" charset="0"/>
              </a:rPr>
              <a:t>)</a:t>
            </a:r>
          </a:p>
          <a:p>
            <a:pPr>
              <a:buNone/>
            </a:pPr>
            <a:r>
              <a:rPr lang="de-AT" sz="2000" dirty="0">
                <a:latin typeface="Century Gothic" pitchFamily="34" charset="0"/>
              </a:rPr>
              <a:t>x</a:t>
            </a:r>
            <a:r>
              <a:rPr lang="de-AT" sz="2000" dirty="0" smtClean="0">
                <a:latin typeface="Century Gothic" pitchFamily="34" charset="0"/>
              </a:rPr>
              <a:t> </a:t>
            </a:r>
            <a:r>
              <a:rPr lang="de-AT" sz="2000" dirty="0" smtClean="0">
                <a:latin typeface="Century Gothic" pitchFamily="34" charset="0"/>
              </a:rPr>
              <a:t>=        </a:t>
            </a:r>
            <a:r>
              <a:rPr lang="de-AT" sz="2000" dirty="0" smtClean="0">
                <a:latin typeface="Century Gothic" pitchFamily="34" charset="0"/>
              </a:rPr>
              <a:t>- log 2</a:t>
            </a:r>
          </a:p>
          <a:p>
            <a:pPr>
              <a:buNone/>
              <a:tabLst>
                <a:tab pos="360363" algn="l"/>
              </a:tabLst>
            </a:pPr>
            <a:r>
              <a:rPr lang="de-AT" sz="2000" dirty="0">
                <a:latin typeface="Century Gothic" pitchFamily="34" charset="0"/>
              </a:rPr>
              <a:t>	</a:t>
            </a:r>
            <a:r>
              <a:rPr lang="de-AT" sz="2000" dirty="0">
                <a:latin typeface="Century Gothic" pitchFamily="34" charset="0"/>
              </a:rPr>
              <a:t> </a:t>
            </a:r>
            <a:r>
              <a:rPr lang="de-AT" sz="2000" dirty="0">
                <a:latin typeface="Century Gothic" pitchFamily="34" charset="0"/>
              </a:rPr>
              <a:t> </a:t>
            </a:r>
            <a:r>
              <a:rPr lang="de-AT" sz="2000" dirty="0" smtClean="0">
                <a:latin typeface="Century Gothic" pitchFamily="34" charset="0"/>
              </a:rPr>
              <a:t>   </a:t>
            </a:r>
            <a:r>
              <a:rPr lang="de-AT" sz="2000" dirty="0" smtClean="0">
                <a:latin typeface="Century Gothic" pitchFamily="34" charset="0"/>
              </a:rPr>
              <a:t>(</a:t>
            </a:r>
            <a:r>
              <a:rPr lang="de-AT" sz="2000" dirty="0" smtClean="0">
                <a:latin typeface="Century Gothic" pitchFamily="34" charset="0"/>
              </a:rPr>
              <a:t>5log2 – </a:t>
            </a:r>
            <a:r>
              <a:rPr lang="de-AT" sz="2000" dirty="0" smtClean="0">
                <a:latin typeface="Century Gothic" pitchFamily="34" charset="0"/>
              </a:rPr>
              <a:t>4log3)</a:t>
            </a:r>
          </a:p>
          <a:p>
            <a:pPr>
              <a:buNone/>
              <a:tabLst>
                <a:tab pos="360363" algn="l"/>
              </a:tabLst>
            </a:pPr>
            <a:endParaRPr lang="de-AT" sz="2000" b="1" u="sng" dirty="0" smtClean="0">
              <a:latin typeface="Century Gothic" pitchFamily="34" charset="0"/>
            </a:endParaRPr>
          </a:p>
          <a:p>
            <a:pPr>
              <a:buNone/>
              <a:tabLst>
                <a:tab pos="360363" algn="l"/>
              </a:tabLst>
            </a:pPr>
            <a:r>
              <a:rPr lang="de-AT" sz="2000" b="1" u="sng" dirty="0" smtClean="0">
                <a:latin typeface="Century Gothic" pitchFamily="34" charset="0"/>
              </a:rPr>
              <a:t>x </a:t>
            </a:r>
            <a:r>
              <a:rPr lang="de-AT" sz="2000" b="1" u="sng" dirty="0" smtClean="0">
                <a:latin typeface="Century Gothic" pitchFamily="34" charset="0"/>
              </a:rPr>
              <a:t>= 0,746</a:t>
            </a:r>
            <a:endParaRPr lang="de-AT" sz="2000" b="1" u="sng" dirty="0">
              <a:latin typeface="Century Gothic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3573016"/>
            <a:ext cx="3559097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Gerade Verbindung 5"/>
          <p:cNvCxnSpPr/>
          <p:nvPr/>
        </p:nvCxnSpPr>
        <p:spPr>
          <a:xfrm>
            <a:off x="971600" y="3284984"/>
            <a:ext cx="21602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3" name="Gruppieren 12"/>
          <p:cNvGrpSpPr/>
          <p:nvPr/>
        </p:nvGrpSpPr>
        <p:grpSpPr>
          <a:xfrm>
            <a:off x="5652120" y="404664"/>
            <a:ext cx="3203848" cy="2808312"/>
            <a:chOff x="5652120" y="404664"/>
            <a:chExt cx="3203848" cy="2808312"/>
          </a:xfrm>
        </p:grpSpPr>
        <p:sp>
          <p:nvSpPr>
            <p:cNvPr id="8" name="Ovale Legende 7"/>
            <p:cNvSpPr/>
            <p:nvPr/>
          </p:nvSpPr>
          <p:spPr>
            <a:xfrm>
              <a:off x="5652120" y="404664"/>
              <a:ext cx="3203848" cy="2808312"/>
            </a:xfrm>
            <a:prstGeom prst="wedgeEllipseCallou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5940152" y="908720"/>
              <a:ext cx="2736304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1400" b="1" dirty="0" smtClean="0">
                  <a:latin typeface="Century Gothic" pitchFamily="34" charset="0"/>
                </a:rPr>
                <a:t>Bei </a:t>
              </a:r>
              <a:r>
                <a:rPr lang="de-AT" sz="1400" b="1" dirty="0" smtClean="0">
                  <a:latin typeface="Century Gothic" pitchFamily="34" charset="0"/>
                </a:rPr>
                <a:t>einer </a:t>
              </a:r>
              <a:r>
                <a:rPr lang="de-AT" sz="1400" b="1" dirty="0" smtClean="0">
                  <a:latin typeface="Century Gothic" pitchFamily="34" charset="0"/>
                </a:rPr>
                <a:t>Exponential- </a:t>
              </a:r>
              <a:r>
                <a:rPr lang="de-AT" sz="1400" b="1" dirty="0" err="1" smtClean="0">
                  <a:latin typeface="Century Gothic" pitchFamily="34" charset="0"/>
                </a:rPr>
                <a:t>gleichung</a:t>
              </a:r>
              <a:r>
                <a:rPr lang="de-AT" sz="1400" b="1" dirty="0" smtClean="0">
                  <a:latin typeface="Century Gothic" pitchFamily="34" charset="0"/>
                </a:rPr>
                <a:t> </a:t>
              </a:r>
              <a:r>
                <a:rPr lang="de-AT" sz="1400" b="1" dirty="0" smtClean="0">
                  <a:latin typeface="Century Gothic" pitchFamily="34" charset="0"/>
                </a:rPr>
                <a:t>muss man beide Seiten logarithmieren und dann x auf eine Seite bringen. Wichtig sind dabei die Regeln für das Rechnen mit Logarithmen!</a:t>
              </a:r>
              <a:endParaRPr lang="de-AT" sz="1400" b="1" dirty="0">
                <a:latin typeface="Century Gothic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Bildschirmpräsentation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Larissa-Design</vt:lpstr>
      <vt:lpstr>PowerPoint-Präsentation</vt:lpstr>
      <vt:lpstr>PowerPoint-Präsentation</vt:lpstr>
      <vt:lpstr>PowerPoint-Präsentation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Iman</dc:creator>
  <cp:lastModifiedBy>Gabi</cp:lastModifiedBy>
  <cp:revision>14</cp:revision>
  <dcterms:created xsi:type="dcterms:W3CDTF">2013-11-08T18:32:11Z</dcterms:created>
  <dcterms:modified xsi:type="dcterms:W3CDTF">2013-11-17T18:59:09Z</dcterms:modified>
</cp:coreProperties>
</file>